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30"/>
  </p:notesMasterIdLst>
  <p:sldIdLst>
    <p:sldId id="256" r:id="rId2"/>
    <p:sldId id="257" r:id="rId3"/>
    <p:sldId id="258" r:id="rId4"/>
    <p:sldId id="265" r:id="rId5"/>
    <p:sldId id="264" r:id="rId6"/>
    <p:sldId id="263" r:id="rId7"/>
    <p:sldId id="262" r:id="rId8"/>
    <p:sldId id="261" r:id="rId9"/>
    <p:sldId id="260" r:id="rId10"/>
    <p:sldId id="259" r:id="rId11"/>
    <p:sldId id="271" r:id="rId12"/>
    <p:sldId id="270" r:id="rId13"/>
    <p:sldId id="277" r:id="rId14"/>
    <p:sldId id="280" r:id="rId15"/>
    <p:sldId id="281" r:id="rId16"/>
    <p:sldId id="269" r:id="rId17"/>
    <p:sldId id="276" r:id="rId18"/>
    <p:sldId id="289" r:id="rId19"/>
    <p:sldId id="283" r:id="rId20"/>
    <p:sldId id="284" r:id="rId21"/>
    <p:sldId id="285" r:id="rId22"/>
    <p:sldId id="287" r:id="rId23"/>
    <p:sldId id="286" r:id="rId24"/>
    <p:sldId id="290" r:id="rId25"/>
    <p:sldId id="279" r:id="rId26"/>
    <p:sldId id="267" r:id="rId27"/>
    <p:sldId id="272" r:id="rId28"/>
    <p:sldId id="275" r:id="rId2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D1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73" d="100"/>
          <a:sy n="73" d="100"/>
        </p:scale>
        <p:origin x="1070"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DDFDD53-B087-48E9-BAB7-F99F811A9E77}" type="datetimeFigureOut">
              <a:rPr lang="en-GB" smtClean="0"/>
              <a:t>15/05/2025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C9A5C07-C44B-4FED-AC27-E4106DAB35DE}" type="slidenum">
              <a:rPr lang="en-GB" smtClean="0"/>
              <a:t>‹#›</a:t>
            </a:fld>
            <a:endParaRPr lang="en-GB"/>
          </a:p>
        </p:txBody>
      </p:sp>
    </p:spTree>
    <p:extLst>
      <p:ext uri="{BB962C8B-B14F-4D97-AF65-F5344CB8AC3E}">
        <p14:creationId xmlns:p14="http://schemas.microsoft.com/office/powerpoint/2010/main" val="9558020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C9A5C07-C44B-4FED-AC27-E4106DAB35DE}" type="slidenum">
              <a:rPr lang="en-GB" smtClean="0"/>
              <a:t>4</a:t>
            </a:fld>
            <a:endParaRPr lang="en-GB"/>
          </a:p>
        </p:txBody>
      </p:sp>
    </p:spTree>
    <p:extLst>
      <p:ext uri="{BB962C8B-B14F-4D97-AF65-F5344CB8AC3E}">
        <p14:creationId xmlns:p14="http://schemas.microsoft.com/office/powerpoint/2010/main" val="6580484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0CC875-660F-A83E-1E17-AE2ECC0CE8E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96E6350-4D7F-2833-1685-DAD658DB556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A49600C-8A9D-6F63-5CF9-B0E32E7480D5}"/>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4E4F4418-267B-F774-F082-FBA1CF4113D4}"/>
              </a:ext>
            </a:extLst>
          </p:cNvPr>
          <p:cNvSpPr>
            <a:spLocks noGrp="1"/>
          </p:cNvSpPr>
          <p:nvPr>
            <p:ph type="sldNum" sz="quarter" idx="5"/>
          </p:nvPr>
        </p:nvSpPr>
        <p:spPr/>
        <p:txBody>
          <a:bodyPr/>
          <a:lstStyle/>
          <a:p>
            <a:fld id="{0C9A5C07-C44B-4FED-AC27-E4106DAB35DE}" type="slidenum">
              <a:rPr lang="en-GB" smtClean="0"/>
              <a:t>18</a:t>
            </a:fld>
            <a:endParaRPr lang="en-GB"/>
          </a:p>
        </p:txBody>
      </p:sp>
    </p:spTree>
    <p:extLst>
      <p:ext uri="{BB962C8B-B14F-4D97-AF65-F5344CB8AC3E}">
        <p14:creationId xmlns:p14="http://schemas.microsoft.com/office/powerpoint/2010/main" val="38362538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AFBE47-ACD0-D904-91C8-2C130336046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F9BEF33-8688-2ACA-6439-00904A2D01F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F60BDA1-BE91-0277-F3A8-B35251C94A85}"/>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A8D837DB-DD1B-E335-3C72-1B515D2A4998}"/>
              </a:ext>
            </a:extLst>
          </p:cNvPr>
          <p:cNvSpPr>
            <a:spLocks noGrp="1"/>
          </p:cNvSpPr>
          <p:nvPr>
            <p:ph type="sldNum" sz="quarter" idx="5"/>
          </p:nvPr>
        </p:nvSpPr>
        <p:spPr/>
        <p:txBody>
          <a:bodyPr/>
          <a:lstStyle/>
          <a:p>
            <a:fld id="{0C9A5C07-C44B-4FED-AC27-E4106DAB35DE}" type="slidenum">
              <a:rPr lang="en-GB" smtClean="0"/>
              <a:t>24</a:t>
            </a:fld>
            <a:endParaRPr lang="en-GB"/>
          </a:p>
        </p:txBody>
      </p:sp>
    </p:spTree>
    <p:extLst>
      <p:ext uri="{BB962C8B-B14F-4D97-AF65-F5344CB8AC3E}">
        <p14:creationId xmlns:p14="http://schemas.microsoft.com/office/powerpoint/2010/main" val="9645237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A2FAC8-B00D-485A-457A-8977C2DEA0C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CD27C17-0693-52AA-BB58-D85B311D9DA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2C83805-0E8E-D314-799D-A4F05F416EC1}"/>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A91C0145-5C71-7A1C-C652-6B0D25723DA7}"/>
              </a:ext>
            </a:extLst>
          </p:cNvPr>
          <p:cNvSpPr>
            <a:spLocks noGrp="1"/>
          </p:cNvSpPr>
          <p:nvPr>
            <p:ph type="sldNum" sz="quarter" idx="5"/>
          </p:nvPr>
        </p:nvSpPr>
        <p:spPr/>
        <p:txBody>
          <a:bodyPr/>
          <a:lstStyle/>
          <a:p>
            <a:fld id="{0C9A5C07-C44B-4FED-AC27-E4106DAB35DE}" type="slidenum">
              <a:rPr lang="en-GB" smtClean="0"/>
              <a:t>25</a:t>
            </a:fld>
            <a:endParaRPr lang="en-GB"/>
          </a:p>
        </p:txBody>
      </p:sp>
    </p:spTree>
    <p:extLst>
      <p:ext uri="{BB962C8B-B14F-4D97-AF65-F5344CB8AC3E}">
        <p14:creationId xmlns:p14="http://schemas.microsoft.com/office/powerpoint/2010/main" val="18835431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2EC01E5B-CAD2-4033-9D4B-D5987024B392}" type="datetimeFigureOut">
              <a:rPr lang="en-GB" smtClean="0"/>
              <a:t>15/05/2025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25F7C51-3D8C-4E2A-B7FE-B2ACAEFEAF38}" type="slidenum">
              <a:rPr lang="en-GB" smtClean="0"/>
              <a:t>‹#›</a:t>
            </a:fld>
            <a:endParaRPr lang="en-GB"/>
          </a:p>
        </p:txBody>
      </p:sp>
    </p:spTree>
    <p:extLst>
      <p:ext uri="{BB962C8B-B14F-4D97-AF65-F5344CB8AC3E}">
        <p14:creationId xmlns:p14="http://schemas.microsoft.com/office/powerpoint/2010/main" val="17209154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2EC01E5B-CAD2-4033-9D4B-D5987024B392}" type="datetimeFigureOut">
              <a:rPr lang="en-GB" smtClean="0"/>
              <a:t>15/05/2025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25F7C51-3D8C-4E2A-B7FE-B2ACAEFEAF38}" type="slidenum">
              <a:rPr lang="en-GB" smtClean="0"/>
              <a:t>‹#›</a:t>
            </a:fld>
            <a:endParaRPr lang="en-GB"/>
          </a:p>
        </p:txBody>
      </p:sp>
    </p:spTree>
    <p:extLst>
      <p:ext uri="{BB962C8B-B14F-4D97-AF65-F5344CB8AC3E}">
        <p14:creationId xmlns:p14="http://schemas.microsoft.com/office/powerpoint/2010/main" val="29593316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2EC01E5B-CAD2-4033-9D4B-D5987024B392}" type="datetimeFigureOut">
              <a:rPr lang="en-GB" smtClean="0"/>
              <a:t>15/05/2025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25F7C51-3D8C-4E2A-B7FE-B2ACAEFEAF38}" type="slidenum">
              <a:rPr lang="en-GB" smtClean="0"/>
              <a:t>‹#›</a:t>
            </a:fld>
            <a:endParaRPr lang="en-GB"/>
          </a:p>
        </p:txBody>
      </p:sp>
    </p:spTree>
    <p:extLst>
      <p:ext uri="{BB962C8B-B14F-4D97-AF65-F5344CB8AC3E}">
        <p14:creationId xmlns:p14="http://schemas.microsoft.com/office/powerpoint/2010/main" val="24774537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2EC01E5B-CAD2-4033-9D4B-D5987024B392}" type="datetimeFigureOut">
              <a:rPr lang="en-GB" smtClean="0"/>
              <a:t>15/05/2025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25F7C51-3D8C-4E2A-B7FE-B2ACAEFEAF38}" type="slidenum">
              <a:rPr lang="en-GB" smtClean="0"/>
              <a:t>‹#›</a:t>
            </a:fld>
            <a:endParaRPr lang="en-GB"/>
          </a:p>
        </p:txBody>
      </p:sp>
    </p:spTree>
    <p:extLst>
      <p:ext uri="{BB962C8B-B14F-4D97-AF65-F5344CB8AC3E}">
        <p14:creationId xmlns:p14="http://schemas.microsoft.com/office/powerpoint/2010/main" val="31673776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2EC01E5B-CAD2-4033-9D4B-D5987024B392}" type="datetimeFigureOut">
              <a:rPr lang="en-GB" smtClean="0"/>
              <a:t>15/05/2025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25F7C51-3D8C-4E2A-B7FE-B2ACAEFEAF38}" type="slidenum">
              <a:rPr lang="en-GB" smtClean="0"/>
              <a:t>‹#›</a:t>
            </a:fld>
            <a:endParaRPr lang="en-GB"/>
          </a:p>
        </p:txBody>
      </p:sp>
    </p:spTree>
    <p:extLst>
      <p:ext uri="{BB962C8B-B14F-4D97-AF65-F5344CB8AC3E}">
        <p14:creationId xmlns:p14="http://schemas.microsoft.com/office/powerpoint/2010/main" val="4929643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2EC01E5B-CAD2-4033-9D4B-D5987024B392}" type="datetimeFigureOut">
              <a:rPr lang="en-GB" smtClean="0"/>
              <a:t>15/05/2025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925F7C51-3D8C-4E2A-B7FE-B2ACAEFEAF38}" type="slidenum">
              <a:rPr lang="en-GB" smtClean="0"/>
              <a:t>‹#›</a:t>
            </a:fld>
            <a:endParaRPr lang="en-GB"/>
          </a:p>
        </p:txBody>
      </p:sp>
    </p:spTree>
    <p:extLst>
      <p:ext uri="{BB962C8B-B14F-4D97-AF65-F5344CB8AC3E}">
        <p14:creationId xmlns:p14="http://schemas.microsoft.com/office/powerpoint/2010/main" val="7535243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GB"/>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2EC01E5B-CAD2-4033-9D4B-D5987024B392}" type="datetimeFigureOut">
              <a:rPr lang="en-GB" smtClean="0"/>
              <a:t>15/05/2025</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925F7C51-3D8C-4E2A-B7FE-B2ACAEFEAF38}" type="slidenum">
              <a:rPr lang="en-GB" smtClean="0"/>
              <a:t>‹#›</a:t>
            </a:fld>
            <a:endParaRPr lang="en-GB"/>
          </a:p>
        </p:txBody>
      </p:sp>
    </p:spTree>
    <p:extLst>
      <p:ext uri="{BB962C8B-B14F-4D97-AF65-F5344CB8AC3E}">
        <p14:creationId xmlns:p14="http://schemas.microsoft.com/office/powerpoint/2010/main" val="8492235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2EC01E5B-CAD2-4033-9D4B-D5987024B392}" type="datetimeFigureOut">
              <a:rPr lang="en-GB" smtClean="0"/>
              <a:t>15/05/2025</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925F7C51-3D8C-4E2A-B7FE-B2ACAEFEAF38}" type="slidenum">
              <a:rPr lang="en-GB" smtClean="0"/>
              <a:t>‹#›</a:t>
            </a:fld>
            <a:endParaRPr lang="en-GB"/>
          </a:p>
        </p:txBody>
      </p:sp>
    </p:spTree>
    <p:extLst>
      <p:ext uri="{BB962C8B-B14F-4D97-AF65-F5344CB8AC3E}">
        <p14:creationId xmlns:p14="http://schemas.microsoft.com/office/powerpoint/2010/main" val="31172984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EC01E5B-CAD2-4033-9D4B-D5987024B392}" type="datetimeFigureOut">
              <a:rPr lang="en-GB" smtClean="0"/>
              <a:t>15/05/2025</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925F7C51-3D8C-4E2A-B7FE-B2ACAEFEAF38}" type="slidenum">
              <a:rPr lang="en-GB" smtClean="0"/>
              <a:t>‹#›</a:t>
            </a:fld>
            <a:endParaRPr lang="en-GB"/>
          </a:p>
        </p:txBody>
      </p:sp>
    </p:spTree>
    <p:extLst>
      <p:ext uri="{BB962C8B-B14F-4D97-AF65-F5344CB8AC3E}">
        <p14:creationId xmlns:p14="http://schemas.microsoft.com/office/powerpoint/2010/main" val="7516119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2EC01E5B-CAD2-4033-9D4B-D5987024B392}" type="datetimeFigureOut">
              <a:rPr lang="en-GB" smtClean="0"/>
              <a:t>15/05/2025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925F7C51-3D8C-4E2A-B7FE-B2ACAEFEAF38}" type="slidenum">
              <a:rPr lang="en-GB" smtClean="0"/>
              <a:t>‹#›</a:t>
            </a:fld>
            <a:endParaRPr lang="en-GB"/>
          </a:p>
        </p:txBody>
      </p:sp>
    </p:spTree>
    <p:extLst>
      <p:ext uri="{BB962C8B-B14F-4D97-AF65-F5344CB8AC3E}">
        <p14:creationId xmlns:p14="http://schemas.microsoft.com/office/powerpoint/2010/main" val="5552719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2EC01E5B-CAD2-4033-9D4B-D5987024B392}" type="datetimeFigureOut">
              <a:rPr lang="en-GB" smtClean="0"/>
              <a:t>15/05/2025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925F7C51-3D8C-4E2A-B7FE-B2ACAEFEAF38}" type="slidenum">
              <a:rPr lang="en-GB" smtClean="0"/>
              <a:t>‹#›</a:t>
            </a:fld>
            <a:endParaRPr lang="en-GB"/>
          </a:p>
        </p:txBody>
      </p:sp>
    </p:spTree>
    <p:extLst>
      <p:ext uri="{BB962C8B-B14F-4D97-AF65-F5344CB8AC3E}">
        <p14:creationId xmlns:p14="http://schemas.microsoft.com/office/powerpoint/2010/main" val="30742905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2EC01E5B-CAD2-4033-9D4B-D5987024B392}" type="datetimeFigureOut">
              <a:rPr lang="en-GB" smtClean="0"/>
              <a:t>15/05/2025</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925F7C51-3D8C-4E2A-B7FE-B2ACAEFEAF38}" type="slidenum">
              <a:rPr lang="en-GB" smtClean="0"/>
              <a:t>‹#›</a:t>
            </a:fld>
            <a:endParaRPr lang="en-GB"/>
          </a:p>
        </p:txBody>
      </p:sp>
    </p:spTree>
    <p:extLst>
      <p:ext uri="{BB962C8B-B14F-4D97-AF65-F5344CB8AC3E}">
        <p14:creationId xmlns:p14="http://schemas.microsoft.com/office/powerpoint/2010/main" val="2174565528"/>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soda-pro.com/web-services/radiation/cams-radiation-service" TargetMode="Externa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3D1166-DE80-7CB5-FB42-0A5D01198253}"/>
              </a:ext>
            </a:extLst>
          </p:cNvPr>
          <p:cNvSpPr>
            <a:spLocks noGrp="1"/>
          </p:cNvSpPr>
          <p:nvPr>
            <p:ph type="ctrTitle"/>
          </p:nvPr>
        </p:nvSpPr>
        <p:spPr/>
        <p:txBody>
          <a:bodyPr/>
          <a:lstStyle/>
          <a:p>
            <a:r>
              <a:rPr lang="en-GB" dirty="0"/>
              <a:t>Average and Typical Meteorological Year</a:t>
            </a:r>
          </a:p>
        </p:txBody>
      </p:sp>
      <p:sp>
        <p:nvSpPr>
          <p:cNvPr id="3" name="Subtitle 2">
            <a:extLst>
              <a:ext uri="{FF2B5EF4-FFF2-40B4-BE49-F238E27FC236}">
                <a16:creationId xmlns:a16="http://schemas.microsoft.com/office/drawing/2014/main" id="{36BCD421-EE6B-2261-276A-9B752920C11E}"/>
              </a:ext>
            </a:extLst>
          </p:cNvPr>
          <p:cNvSpPr>
            <a:spLocks noGrp="1"/>
          </p:cNvSpPr>
          <p:nvPr>
            <p:ph type="subTitle" idx="1"/>
          </p:nvPr>
        </p:nvSpPr>
        <p:spPr/>
        <p:txBody>
          <a:bodyPr>
            <a:normAutofit/>
          </a:bodyPr>
          <a:lstStyle/>
          <a:p>
            <a:r>
              <a:rPr lang="el-GR" sz="2800" dirty="0"/>
              <a:t>Νάντια Καϊρακτίδη</a:t>
            </a:r>
          </a:p>
          <a:p>
            <a:r>
              <a:rPr lang="el-GR" sz="2800" dirty="0"/>
              <a:t>ΑΜ : 1068622</a:t>
            </a:r>
            <a:endParaRPr lang="en-GB" sz="2800" dirty="0"/>
          </a:p>
        </p:txBody>
      </p:sp>
    </p:spTree>
    <p:extLst>
      <p:ext uri="{BB962C8B-B14F-4D97-AF65-F5344CB8AC3E}">
        <p14:creationId xmlns:p14="http://schemas.microsoft.com/office/powerpoint/2010/main" val="18571033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D1D1"/>
        </a:solidFill>
        <a:effectLst/>
      </p:bgPr>
    </p:bg>
    <p:spTree>
      <p:nvGrpSpPr>
        <p:cNvPr id="1" name="">
          <a:extLst>
            <a:ext uri="{FF2B5EF4-FFF2-40B4-BE49-F238E27FC236}">
              <a16:creationId xmlns:a16="http://schemas.microsoft.com/office/drawing/2014/main" id="{4A8B47BD-AF76-1CD2-4FE9-CB7B8D382117}"/>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DB569F77-D7DE-72B9-E794-F73FE820EFB8}"/>
              </a:ext>
            </a:extLst>
          </p:cNvPr>
          <p:cNvPicPr>
            <a:picLocks noChangeAspect="1"/>
          </p:cNvPicPr>
          <p:nvPr/>
        </p:nvPicPr>
        <p:blipFill>
          <a:blip r:embed="rId2"/>
          <a:stretch>
            <a:fillRect/>
          </a:stretch>
        </p:blipFill>
        <p:spPr>
          <a:xfrm>
            <a:off x="812149" y="1826475"/>
            <a:ext cx="4979050" cy="3501477"/>
          </a:xfrm>
          <a:prstGeom prst="rect">
            <a:avLst/>
          </a:prstGeom>
        </p:spPr>
      </p:pic>
      <p:pic>
        <p:nvPicPr>
          <p:cNvPr id="5" name="Picture 4">
            <a:extLst>
              <a:ext uri="{FF2B5EF4-FFF2-40B4-BE49-F238E27FC236}">
                <a16:creationId xmlns:a16="http://schemas.microsoft.com/office/drawing/2014/main" id="{C82E0ECF-C837-9024-D9A3-11325103E3D9}"/>
              </a:ext>
            </a:extLst>
          </p:cNvPr>
          <p:cNvPicPr>
            <a:picLocks noChangeAspect="1"/>
          </p:cNvPicPr>
          <p:nvPr/>
        </p:nvPicPr>
        <p:blipFill>
          <a:blip r:embed="rId3"/>
          <a:stretch>
            <a:fillRect/>
          </a:stretch>
        </p:blipFill>
        <p:spPr>
          <a:xfrm>
            <a:off x="6400801" y="1826475"/>
            <a:ext cx="4979050" cy="3535126"/>
          </a:xfrm>
          <a:prstGeom prst="rect">
            <a:avLst/>
          </a:prstGeom>
        </p:spPr>
      </p:pic>
      <p:sp>
        <p:nvSpPr>
          <p:cNvPr id="6" name="TextBox 5">
            <a:extLst>
              <a:ext uri="{FF2B5EF4-FFF2-40B4-BE49-F238E27FC236}">
                <a16:creationId xmlns:a16="http://schemas.microsoft.com/office/drawing/2014/main" id="{E89D9957-3DAD-E3D5-ABE6-4BD8983A81F8}"/>
              </a:ext>
            </a:extLst>
          </p:cNvPr>
          <p:cNvSpPr txBox="1"/>
          <p:nvPr/>
        </p:nvSpPr>
        <p:spPr>
          <a:xfrm>
            <a:off x="2672128" y="945273"/>
            <a:ext cx="1259092" cy="584775"/>
          </a:xfrm>
          <a:prstGeom prst="rect">
            <a:avLst/>
          </a:prstGeom>
          <a:noFill/>
        </p:spPr>
        <p:txBody>
          <a:bodyPr wrap="square" rtlCol="0">
            <a:spAutoFit/>
          </a:bodyPr>
          <a:lstStyle/>
          <a:p>
            <a:r>
              <a:rPr lang="en-GB" sz="3200" b="1" dirty="0"/>
              <a:t>GHI</a:t>
            </a:r>
          </a:p>
        </p:txBody>
      </p:sp>
      <p:sp>
        <p:nvSpPr>
          <p:cNvPr id="7" name="TextBox 6">
            <a:extLst>
              <a:ext uri="{FF2B5EF4-FFF2-40B4-BE49-F238E27FC236}">
                <a16:creationId xmlns:a16="http://schemas.microsoft.com/office/drawing/2014/main" id="{3DBA3C8F-FC7C-F753-0437-50D2B2CBCE14}"/>
              </a:ext>
            </a:extLst>
          </p:cNvPr>
          <p:cNvSpPr txBox="1"/>
          <p:nvPr/>
        </p:nvSpPr>
        <p:spPr>
          <a:xfrm>
            <a:off x="8260781" y="945273"/>
            <a:ext cx="1259090" cy="584775"/>
          </a:xfrm>
          <a:prstGeom prst="rect">
            <a:avLst/>
          </a:prstGeom>
          <a:noFill/>
        </p:spPr>
        <p:txBody>
          <a:bodyPr wrap="square" rtlCol="0">
            <a:spAutoFit/>
          </a:bodyPr>
          <a:lstStyle/>
          <a:p>
            <a:r>
              <a:rPr lang="en-GB" sz="3200" b="1" dirty="0"/>
              <a:t>BNI</a:t>
            </a:r>
          </a:p>
        </p:txBody>
      </p:sp>
    </p:spTree>
    <p:extLst>
      <p:ext uri="{BB962C8B-B14F-4D97-AF65-F5344CB8AC3E}">
        <p14:creationId xmlns:p14="http://schemas.microsoft.com/office/powerpoint/2010/main" val="11225774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D1D1"/>
        </a:solidFill>
        <a:effectLst/>
      </p:bgPr>
    </p:bg>
    <p:spTree>
      <p:nvGrpSpPr>
        <p:cNvPr id="1" name="">
          <a:extLst>
            <a:ext uri="{FF2B5EF4-FFF2-40B4-BE49-F238E27FC236}">
              <a16:creationId xmlns:a16="http://schemas.microsoft.com/office/drawing/2014/main" id="{A71F8295-9AFC-6584-D51C-1D731EF7671F}"/>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4E2A2F05-00E9-3391-0999-97D78868DEA8}"/>
              </a:ext>
            </a:extLst>
          </p:cNvPr>
          <p:cNvSpPr txBox="1"/>
          <p:nvPr/>
        </p:nvSpPr>
        <p:spPr>
          <a:xfrm>
            <a:off x="603987" y="820947"/>
            <a:ext cx="6870301" cy="584775"/>
          </a:xfrm>
          <a:prstGeom prst="rect">
            <a:avLst/>
          </a:prstGeom>
          <a:noFill/>
        </p:spPr>
        <p:txBody>
          <a:bodyPr wrap="square" rtlCol="0">
            <a:spAutoFit/>
          </a:bodyPr>
          <a:lstStyle/>
          <a:p>
            <a:r>
              <a:rPr lang="el-GR" sz="3200" b="1" dirty="0"/>
              <a:t>Διαφορές ανάμεσα σε ΑΥ και ΤΜΥ</a:t>
            </a:r>
            <a:endParaRPr lang="en-GB" sz="3200" b="1" dirty="0"/>
          </a:p>
        </p:txBody>
      </p:sp>
      <p:sp>
        <p:nvSpPr>
          <p:cNvPr id="4" name="TextBox 3">
            <a:extLst>
              <a:ext uri="{FF2B5EF4-FFF2-40B4-BE49-F238E27FC236}">
                <a16:creationId xmlns:a16="http://schemas.microsoft.com/office/drawing/2014/main" id="{2123DFC0-1DAE-0BA9-2A4A-5DD6A2C4DA1F}"/>
              </a:ext>
            </a:extLst>
          </p:cNvPr>
          <p:cNvSpPr txBox="1"/>
          <p:nvPr/>
        </p:nvSpPr>
        <p:spPr>
          <a:xfrm>
            <a:off x="1169097" y="2459504"/>
            <a:ext cx="9853806" cy="2246769"/>
          </a:xfrm>
          <a:prstGeom prst="rect">
            <a:avLst/>
          </a:prstGeom>
          <a:noFill/>
        </p:spPr>
        <p:txBody>
          <a:bodyPr wrap="square" rtlCol="0">
            <a:spAutoFit/>
          </a:bodyPr>
          <a:lstStyle/>
          <a:p>
            <a:pPr algn="just"/>
            <a:r>
              <a:rPr lang="el-GR" sz="2000" dirty="0"/>
              <a:t>Ο </a:t>
            </a:r>
            <a:r>
              <a:rPr lang="en-GB" sz="2000" dirty="0"/>
              <a:t>average year </a:t>
            </a:r>
            <a:r>
              <a:rPr lang="el-GR" sz="2000" dirty="0"/>
              <a:t>και  ο </a:t>
            </a:r>
            <a:r>
              <a:rPr lang="en-GB" sz="2000" dirty="0"/>
              <a:t>typical meteorological year</a:t>
            </a:r>
            <a:r>
              <a:rPr lang="el-GR" sz="2000" dirty="0"/>
              <a:t> σαφώς και αναμένουμε να εμφανίζουν διαφορές. Αυτό οφείλεται στο γεγονός ότι ο 1</a:t>
            </a:r>
            <a:r>
              <a:rPr lang="el-GR" sz="2000" baseline="30000" dirty="0"/>
              <a:t>ος</a:t>
            </a:r>
            <a:r>
              <a:rPr lang="el-GR" sz="2000" dirty="0"/>
              <a:t> προκύπτει με βάση την μέση τιμή των μετρήσεων ενώ ο 2</a:t>
            </a:r>
            <a:r>
              <a:rPr lang="el-GR" sz="2000" baseline="30000" dirty="0"/>
              <a:t>ος</a:t>
            </a:r>
            <a:r>
              <a:rPr lang="el-GR" sz="2000" dirty="0"/>
              <a:t> αποτελεί πραγματικές μετρήσεις. Για να δούμε τις διαφορές αυτές καλύτερα, ακολουθεί μία σειρά γραφικών παραστάσεων που απεικονίζουν τις διαφορές αυτές κάθε φορά σε διαφορετική κλίμακα (ημερήσια, μηνιαία </a:t>
            </a:r>
            <a:r>
              <a:rPr lang="el-GR" sz="2000" dirty="0" err="1"/>
              <a:t>κλπ</a:t>
            </a:r>
            <a:r>
              <a:rPr lang="el-GR" sz="2000" dirty="0"/>
              <a:t>) καθώς επίσης συγκρίνουν τόσο τους χρόνους αυτούς μεταξύ τους, όσο και τις διαφορετικές ενέργειες μέσα στον ίδιο χρόνο.</a:t>
            </a:r>
            <a:endParaRPr lang="en-GB" sz="2000" dirty="0"/>
          </a:p>
        </p:txBody>
      </p:sp>
    </p:spTree>
    <p:extLst>
      <p:ext uri="{BB962C8B-B14F-4D97-AF65-F5344CB8AC3E}">
        <p14:creationId xmlns:p14="http://schemas.microsoft.com/office/powerpoint/2010/main" val="34792099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D1D1"/>
        </a:solidFill>
        <a:effectLst/>
      </p:bgPr>
    </p:bg>
    <p:spTree>
      <p:nvGrpSpPr>
        <p:cNvPr id="1" name="">
          <a:extLst>
            <a:ext uri="{FF2B5EF4-FFF2-40B4-BE49-F238E27FC236}">
              <a16:creationId xmlns:a16="http://schemas.microsoft.com/office/drawing/2014/main" id="{50F58FF2-A90D-A6E2-8A31-8DC281C77B90}"/>
            </a:ext>
          </a:extLst>
        </p:cNvPr>
        <p:cNvGrpSpPr/>
        <p:nvPr/>
      </p:nvGrpSpPr>
      <p:grpSpPr>
        <a:xfrm>
          <a:off x="0" y="0"/>
          <a:ext cx="0" cy="0"/>
          <a:chOff x="0" y="0"/>
          <a:chExt cx="0" cy="0"/>
        </a:xfrm>
      </p:grpSpPr>
      <p:pic>
        <p:nvPicPr>
          <p:cNvPr id="8" name="Picture 7" descr="A graph with a line&#10;&#10;AI-generated content may be incorrect.">
            <a:extLst>
              <a:ext uri="{FF2B5EF4-FFF2-40B4-BE49-F238E27FC236}">
                <a16:creationId xmlns:a16="http://schemas.microsoft.com/office/drawing/2014/main" id="{6839E810-A185-8199-5FBD-3CC444C486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3991" y="685794"/>
            <a:ext cx="9144018" cy="5486411"/>
          </a:xfrm>
          <a:prstGeom prst="rect">
            <a:avLst/>
          </a:prstGeom>
        </p:spPr>
      </p:pic>
    </p:spTree>
    <p:extLst>
      <p:ext uri="{BB962C8B-B14F-4D97-AF65-F5344CB8AC3E}">
        <p14:creationId xmlns:p14="http://schemas.microsoft.com/office/powerpoint/2010/main" val="30670557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D1D1"/>
        </a:solidFill>
        <a:effectLst/>
      </p:bgPr>
    </p:bg>
    <p:spTree>
      <p:nvGrpSpPr>
        <p:cNvPr id="1" name="">
          <a:extLst>
            <a:ext uri="{FF2B5EF4-FFF2-40B4-BE49-F238E27FC236}">
              <a16:creationId xmlns:a16="http://schemas.microsoft.com/office/drawing/2014/main" id="{C2813172-8CA1-C49C-C6E4-975665C47AEB}"/>
            </a:ext>
          </a:extLst>
        </p:cNvPr>
        <p:cNvGrpSpPr/>
        <p:nvPr/>
      </p:nvGrpSpPr>
      <p:grpSpPr>
        <a:xfrm>
          <a:off x="0" y="0"/>
          <a:ext cx="0" cy="0"/>
          <a:chOff x="0" y="0"/>
          <a:chExt cx="0" cy="0"/>
        </a:xfrm>
      </p:grpSpPr>
      <p:pic>
        <p:nvPicPr>
          <p:cNvPr id="6" name="Picture 5" descr="A graph with a line&#10;&#10;AI-generated content may be incorrect.">
            <a:extLst>
              <a:ext uri="{FF2B5EF4-FFF2-40B4-BE49-F238E27FC236}">
                <a16:creationId xmlns:a16="http://schemas.microsoft.com/office/drawing/2014/main" id="{6BD62E62-17A1-1871-5086-7ECF322565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3991" y="685794"/>
            <a:ext cx="9144018" cy="5486411"/>
          </a:xfrm>
          <a:prstGeom prst="rect">
            <a:avLst/>
          </a:prstGeom>
        </p:spPr>
      </p:pic>
    </p:spTree>
    <p:extLst>
      <p:ext uri="{BB962C8B-B14F-4D97-AF65-F5344CB8AC3E}">
        <p14:creationId xmlns:p14="http://schemas.microsoft.com/office/powerpoint/2010/main" val="29194807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D1D1"/>
        </a:solidFill>
        <a:effectLst/>
      </p:bgPr>
    </p:bg>
    <p:spTree>
      <p:nvGrpSpPr>
        <p:cNvPr id="1" name=""/>
        <p:cNvGrpSpPr/>
        <p:nvPr/>
      </p:nvGrpSpPr>
      <p:grpSpPr>
        <a:xfrm>
          <a:off x="0" y="0"/>
          <a:ext cx="0" cy="0"/>
          <a:chOff x="0" y="0"/>
          <a:chExt cx="0" cy="0"/>
        </a:xfrm>
      </p:grpSpPr>
      <p:pic>
        <p:nvPicPr>
          <p:cNvPr id="3" name="Picture 2" descr="A graph with a line&#10;&#10;AI-generated content may be incorrect.">
            <a:extLst>
              <a:ext uri="{FF2B5EF4-FFF2-40B4-BE49-F238E27FC236}">
                <a16:creationId xmlns:a16="http://schemas.microsoft.com/office/drawing/2014/main" id="{78288CE4-226E-205C-37A8-EF026313B1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3991" y="685794"/>
            <a:ext cx="9144018" cy="5486411"/>
          </a:xfrm>
          <a:prstGeom prst="rect">
            <a:avLst/>
          </a:prstGeom>
        </p:spPr>
      </p:pic>
    </p:spTree>
    <p:extLst>
      <p:ext uri="{BB962C8B-B14F-4D97-AF65-F5344CB8AC3E}">
        <p14:creationId xmlns:p14="http://schemas.microsoft.com/office/powerpoint/2010/main" val="12030002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D1D1"/>
        </a:solidFill>
        <a:effectLst/>
      </p:bgPr>
    </p:bg>
    <p:spTree>
      <p:nvGrpSpPr>
        <p:cNvPr id="1" name="">
          <a:extLst>
            <a:ext uri="{FF2B5EF4-FFF2-40B4-BE49-F238E27FC236}">
              <a16:creationId xmlns:a16="http://schemas.microsoft.com/office/drawing/2014/main" id="{5BBDA9DC-C759-548F-8C5C-FA580C8F8228}"/>
            </a:ext>
          </a:extLst>
        </p:cNvPr>
        <p:cNvGrpSpPr/>
        <p:nvPr/>
      </p:nvGrpSpPr>
      <p:grpSpPr>
        <a:xfrm>
          <a:off x="0" y="0"/>
          <a:ext cx="0" cy="0"/>
          <a:chOff x="0" y="0"/>
          <a:chExt cx="0" cy="0"/>
        </a:xfrm>
      </p:grpSpPr>
      <p:pic>
        <p:nvPicPr>
          <p:cNvPr id="3" name="Picture 2" descr="A graph with blue and orange lines&#10;&#10;AI-generated content may be incorrect.">
            <a:extLst>
              <a:ext uri="{FF2B5EF4-FFF2-40B4-BE49-F238E27FC236}">
                <a16:creationId xmlns:a16="http://schemas.microsoft.com/office/drawing/2014/main" id="{6D95AFCC-2F18-98D1-4043-1586EA813D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3991" y="685794"/>
            <a:ext cx="9144018" cy="5486411"/>
          </a:xfrm>
          <a:prstGeom prst="rect">
            <a:avLst/>
          </a:prstGeom>
        </p:spPr>
      </p:pic>
    </p:spTree>
    <p:extLst>
      <p:ext uri="{BB962C8B-B14F-4D97-AF65-F5344CB8AC3E}">
        <p14:creationId xmlns:p14="http://schemas.microsoft.com/office/powerpoint/2010/main" val="1849759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D1D1"/>
        </a:solidFill>
        <a:effectLst/>
      </p:bgPr>
    </p:bg>
    <p:spTree>
      <p:nvGrpSpPr>
        <p:cNvPr id="1" name="">
          <a:extLst>
            <a:ext uri="{FF2B5EF4-FFF2-40B4-BE49-F238E27FC236}">
              <a16:creationId xmlns:a16="http://schemas.microsoft.com/office/drawing/2014/main" id="{909C1089-756D-DCA7-62F2-0BD5696FAA52}"/>
            </a:ext>
          </a:extLst>
        </p:cNvPr>
        <p:cNvGrpSpPr/>
        <p:nvPr/>
      </p:nvGrpSpPr>
      <p:grpSpPr>
        <a:xfrm>
          <a:off x="0" y="0"/>
          <a:ext cx="0" cy="0"/>
          <a:chOff x="0" y="0"/>
          <a:chExt cx="0" cy="0"/>
        </a:xfrm>
      </p:grpSpPr>
      <p:pic>
        <p:nvPicPr>
          <p:cNvPr id="3" name="Picture 2" descr="A graph with blue squares&#10;&#10;AI-generated content may be incorrect.">
            <a:extLst>
              <a:ext uri="{FF2B5EF4-FFF2-40B4-BE49-F238E27FC236}">
                <a16:creationId xmlns:a16="http://schemas.microsoft.com/office/drawing/2014/main" id="{8BF8BB33-6A56-6173-BBD5-6E386AAA83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3991" y="685794"/>
            <a:ext cx="9144018" cy="5486411"/>
          </a:xfrm>
          <a:prstGeom prst="rect">
            <a:avLst/>
          </a:prstGeom>
        </p:spPr>
      </p:pic>
    </p:spTree>
    <p:extLst>
      <p:ext uri="{BB962C8B-B14F-4D97-AF65-F5344CB8AC3E}">
        <p14:creationId xmlns:p14="http://schemas.microsoft.com/office/powerpoint/2010/main" val="18234561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D1D1"/>
        </a:solidFill>
        <a:effectLst/>
      </p:bgPr>
    </p:bg>
    <p:spTree>
      <p:nvGrpSpPr>
        <p:cNvPr id="1" name="">
          <a:extLst>
            <a:ext uri="{FF2B5EF4-FFF2-40B4-BE49-F238E27FC236}">
              <a16:creationId xmlns:a16="http://schemas.microsoft.com/office/drawing/2014/main" id="{088A3E22-AC7C-5038-3D7E-D4F4A1345146}"/>
            </a:ext>
          </a:extLst>
        </p:cNvPr>
        <p:cNvGrpSpPr/>
        <p:nvPr/>
      </p:nvGrpSpPr>
      <p:grpSpPr>
        <a:xfrm>
          <a:off x="0" y="0"/>
          <a:ext cx="0" cy="0"/>
          <a:chOff x="0" y="0"/>
          <a:chExt cx="0" cy="0"/>
        </a:xfrm>
      </p:grpSpPr>
      <p:pic>
        <p:nvPicPr>
          <p:cNvPr id="4" name="Picture 3" descr="A graph with blue squares&#10;&#10;AI-generated content may be incorrect.">
            <a:extLst>
              <a:ext uri="{FF2B5EF4-FFF2-40B4-BE49-F238E27FC236}">
                <a16:creationId xmlns:a16="http://schemas.microsoft.com/office/drawing/2014/main" id="{D4A3683B-5CED-D17C-55D4-6275B8CB78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3991" y="685794"/>
            <a:ext cx="9144018" cy="5486411"/>
          </a:xfrm>
          <a:prstGeom prst="rect">
            <a:avLst/>
          </a:prstGeom>
        </p:spPr>
      </p:pic>
    </p:spTree>
    <p:extLst>
      <p:ext uri="{BB962C8B-B14F-4D97-AF65-F5344CB8AC3E}">
        <p14:creationId xmlns:p14="http://schemas.microsoft.com/office/powerpoint/2010/main" val="2002882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D1D1"/>
        </a:solidFill>
        <a:effectLst/>
      </p:bgPr>
    </p:bg>
    <p:spTree>
      <p:nvGrpSpPr>
        <p:cNvPr id="1" name="">
          <a:extLst>
            <a:ext uri="{FF2B5EF4-FFF2-40B4-BE49-F238E27FC236}">
              <a16:creationId xmlns:a16="http://schemas.microsoft.com/office/drawing/2014/main" id="{BBC3A697-9ED2-F705-13CD-4126DD63CE74}"/>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00266873-C048-1B26-FEFD-1DEF82CB6659}"/>
              </a:ext>
            </a:extLst>
          </p:cNvPr>
          <p:cNvSpPr txBox="1"/>
          <p:nvPr/>
        </p:nvSpPr>
        <p:spPr>
          <a:xfrm>
            <a:off x="517454" y="1843950"/>
            <a:ext cx="10655043" cy="3170099"/>
          </a:xfrm>
          <a:prstGeom prst="rect">
            <a:avLst/>
          </a:prstGeom>
          <a:noFill/>
        </p:spPr>
        <p:txBody>
          <a:bodyPr wrap="square" rtlCol="0">
            <a:spAutoFit/>
          </a:bodyPr>
          <a:lstStyle/>
          <a:p>
            <a:pPr marL="342900" indent="-342900" algn="just">
              <a:buFont typeface="Arial" panose="020B0604020202020204" pitchFamily="34" charset="0"/>
              <a:buChar char="•"/>
            </a:pPr>
            <a:r>
              <a:rPr lang="el-GR" sz="2000" dirty="0"/>
              <a:t>Για την </a:t>
            </a:r>
            <a:r>
              <a:rPr lang="en-GB" sz="2000" dirty="0"/>
              <a:t>G</a:t>
            </a:r>
            <a:r>
              <a:rPr lang="el-GR" sz="2000" dirty="0"/>
              <a:t>ΗΙ παρατηρούμε ότι για σχεδόν ολόκληρο τον χρόνο ο ΤΜΥ παρουσιάζει υψηλότερες τιμές </a:t>
            </a:r>
            <a:r>
              <a:rPr lang="en-GB" sz="2000" dirty="0" err="1"/>
              <a:t>Wh</a:t>
            </a:r>
            <a:r>
              <a:rPr lang="en-GB" sz="2000" dirty="0"/>
              <a:t>/m²</a:t>
            </a:r>
            <a:r>
              <a:rPr lang="el-GR" sz="2000" dirty="0"/>
              <a:t> σε σχέση με τον ΑΥ.</a:t>
            </a:r>
            <a:endParaRPr lang="en-GB" sz="2000" dirty="0"/>
          </a:p>
          <a:p>
            <a:pPr marL="342900" indent="-342900" algn="just">
              <a:buFont typeface="Arial" panose="020B0604020202020204" pitchFamily="34" charset="0"/>
              <a:buChar char="•"/>
            </a:pPr>
            <a:r>
              <a:rPr lang="el-GR" sz="2000" dirty="0"/>
              <a:t>Αντίθετα, για την </a:t>
            </a:r>
            <a:r>
              <a:rPr lang="en-GB" sz="2000" dirty="0"/>
              <a:t>B</a:t>
            </a:r>
            <a:r>
              <a:rPr lang="el-GR" sz="2000" dirty="0"/>
              <a:t>ΝΙ παρατηρούμε ότι οι μήνες διαμοιράζονται ισάξια ως προς το ποιος χρόνος  από τους δύο δίνει υψηλότερες τιμές.</a:t>
            </a:r>
          </a:p>
          <a:p>
            <a:pPr marL="342900" indent="-342900" algn="just">
              <a:buFont typeface="Arial" panose="020B0604020202020204" pitchFamily="34" charset="0"/>
              <a:buChar char="•"/>
            </a:pPr>
            <a:r>
              <a:rPr lang="el-GR" sz="2000" dirty="0"/>
              <a:t>Και για τις δύο ενέργειες εμφανίζεται μεγαλύτερη απόκλιση μεταξύ του ΑΥ και ΤΜΥ κατά τον μήνα Φεβρουάριο. Η απόκλιση είναι μέγιστη για την ΒΝΙ όπου προσεγγίσει το 12% ενώ η ελάχιστη παρατηρείται κατά τον Ιανουάριο για την ΒΝΙ και τον Δεκέμβριο για την </a:t>
            </a:r>
            <a:r>
              <a:rPr lang="en-GB" sz="2000" dirty="0"/>
              <a:t>GHI </a:t>
            </a:r>
            <a:r>
              <a:rPr lang="el-GR" sz="2000" dirty="0"/>
              <a:t>.</a:t>
            </a:r>
          </a:p>
          <a:p>
            <a:pPr marL="342900" indent="-342900" algn="just">
              <a:buFont typeface="Arial" panose="020B0604020202020204" pitchFamily="34" charset="0"/>
              <a:buChar char="•"/>
            </a:pPr>
            <a:r>
              <a:rPr lang="el-GR" sz="2000" dirty="0"/>
              <a:t>Σε γενικές γραμμές παρατηρείται καλή συμφωνία των 2 χρόνων αφού οι αποκλίσεις (με εξαίρεση τον Φεβρουάριο) είναι κάτω του 2% για την </a:t>
            </a:r>
            <a:r>
              <a:rPr lang="en-GB" sz="2000" dirty="0"/>
              <a:t>GHI </a:t>
            </a:r>
            <a:r>
              <a:rPr lang="el-GR" sz="2000" dirty="0"/>
              <a:t>και κάτω του 4% για την ΒΝΙ.</a:t>
            </a:r>
          </a:p>
          <a:p>
            <a:pPr marL="342900" indent="-342900" algn="just">
              <a:buFont typeface="Arial" panose="020B0604020202020204" pitchFamily="34" charset="0"/>
              <a:buChar char="•"/>
            </a:pPr>
            <a:endParaRPr lang="en-GB" sz="2000" dirty="0"/>
          </a:p>
        </p:txBody>
      </p:sp>
      <p:sp>
        <p:nvSpPr>
          <p:cNvPr id="3" name="TextBox 2">
            <a:extLst>
              <a:ext uri="{FF2B5EF4-FFF2-40B4-BE49-F238E27FC236}">
                <a16:creationId xmlns:a16="http://schemas.microsoft.com/office/drawing/2014/main" id="{E6F58956-DCDE-723D-0EE4-E20F32FE5897}"/>
              </a:ext>
            </a:extLst>
          </p:cNvPr>
          <p:cNvSpPr txBox="1"/>
          <p:nvPr/>
        </p:nvSpPr>
        <p:spPr>
          <a:xfrm>
            <a:off x="517454" y="663292"/>
            <a:ext cx="6870301" cy="584775"/>
          </a:xfrm>
          <a:prstGeom prst="rect">
            <a:avLst/>
          </a:prstGeom>
          <a:noFill/>
        </p:spPr>
        <p:txBody>
          <a:bodyPr wrap="square" rtlCol="0">
            <a:spAutoFit/>
          </a:bodyPr>
          <a:lstStyle/>
          <a:p>
            <a:r>
              <a:rPr lang="el-GR" sz="3200" b="1" dirty="0"/>
              <a:t>Παρατηρήσεις</a:t>
            </a:r>
            <a:endParaRPr lang="en-GB" sz="3200" b="1" dirty="0"/>
          </a:p>
        </p:txBody>
      </p:sp>
    </p:spTree>
    <p:extLst>
      <p:ext uri="{BB962C8B-B14F-4D97-AF65-F5344CB8AC3E}">
        <p14:creationId xmlns:p14="http://schemas.microsoft.com/office/powerpoint/2010/main" val="1173902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D1D1"/>
        </a:solidFill>
        <a:effectLst/>
      </p:bgPr>
    </p:bg>
    <p:spTree>
      <p:nvGrpSpPr>
        <p:cNvPr id="1" name="">
          <a:extLst>
            <a:ext uri="{FF2B5EF4-FFF2-40B4-BE49-F238E27FC236}">
              <a16:creationId xmlns:a16="http://schemas.microsoft.com/office/drawing/2014/main" id="{1E755670-C1C0-2C73-46B0-05389E7A9AB7}"/>
            </a:ext>
          </a:extLst>
        </p:cNvPr>
        <p:cNvGrpSpPr/>
        <p:nvPr/>
      </p:nvGrpSpPr>
      <p:grpSpPr>
        <a:xfrm>
          <a:off x="0" y="0"/>
          <a:ext cx="0" cy="0"/>
          <a:chOff x="0" y="0"/>
          <a:chExt cx="0" cy="0"/>
        </a:xfrm>
      </p:grpSpPr>
      <p:pic>
        <p:nvPicPr>
          <p:cNvPr id="3" name="Picture 2" descr="A graph of a graph&#10;&#10;AI-generated content may be incorrect.">
            <a:extLst>
              <a:ext uri="{FF2B5EF4-FFF2-40B4-BE49-F238E27FC236}">
                <a16:creationId xmlns:a16="http://schemas.microsoft.com/office/drawing/2014/main" id="{BEC764FD-8D07-EEB4-F97D-A1A24426EE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000" y="0"/>
            <a:ext cx="11430000" cy="6858000"/>
          </a:xfrm>
          <a:prstGeom prst="rect">
            <a:avLst/>
          </a:prstGeom>
        </p:spPr>
      </p:pic>
    </p:spTree>
    <p:extLst>
      <p:ext uri="{BB962C8B-B14F-4D97-AF65-F5344CB8AC3E}">
        <p14:creationId xmlns:p14="http://schemas.microsoft.com/office/powerpoint/2010/main" val="30678421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D1D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C5C4B76-71B1-4A2E-FCDB-1BEBD9876E02}"/>
              </a:ext>
            </a:extLst>
          </p:cNvPr>
          <p:cNvSpPr txBox="1"/>
          <p:nvPr/>
        </p:nvSpPr>
        <p:spPr>
          <a:xfrm>
            <a:off x="320208" y="862366"/>
            <a:ext cx="11388317" cy="1938992"/>
          </a:xfrm>
          <a:prstGeom prst="rect">
            <a:avLst/>
          </a:prstGeom>
          <a:noFill/>
        </p:spPr>
        <p:txBody>
          <a:bodyPr wrap="square" rtlCol="0">
            <a:spAutoFit/>
          </a:bodyPr>
          <a:lstStyle/>
          <a:p>
            <a:pPr algn="just"/>
            <a:r>
              <a:rPr lang="el-GR" sz="2000" dirty="0"/>
              <a:t>Στην παρούσα εργασία μελετάμε την διαφορά μεταξύ του </a:t>
            </a:r>
            <a:r>
              <a:rPr lang="en-GB" sz="2000" dirty="0"/>
              <a:t>average </a:t>
            </a:r>
            <a:r>
              <a:rPr lang="el-GR" sz="2000" dirty="0"/>
              <a:t>και του </a:t>
            </a:r>
            <a:r>
              <a:rPr lang="en-GB" sz="2000" dirty="0"/>
              <a:t>typical meteorological year. </a:t>
            </a:r>
            <a:r>
              <a:rPr lang="el-GR" sz="2000" dirty="0"/>
              <a:t>Τα δεδομένα μας προέρχονται από το </a:t>
            </a:r>
            <a:r>
              <a:rPr lang="en-GB" sz="2000" dirty="0"/>
              <a:t>CAMS </a:t>
            </a:r>
            <a:r>
              <a:rPr lang="el-GR" sz="2000" dirty="0"/>
              <a:t>και συγκεκριμένα από τον ιστότοπο </a:t>
            </a:r>
            <a:r>
              <a:rPr lang="en-GB" sz="2000" dirty="0">
                <a:hlinkClick r:id="rId2"/>
              </a:rPr>
              <a:t>soda-pro.com</a:t>
            </a:r>
            <a:r>
              <a:rPr lang="el-GR" sz="2000" dirty="0"/>
              <a:t> και αφορούν την περιοχή του Αιγίου και την 20ετία 01/02/</a:t>
            </a:r>
            <a:r>
              <a:rPr lang="en-GB" sz="2000" dirty="0"/>
              <a:t>2004 </a:t>
            </a:r>
            <a:r>
              <a:rPr lang="el-GR" sz="2000" dirty="0"/>
              <a:t>με</a:t>
            </a:r>
            <a:r>
              <a:rPr lang="en-GB" sz="2000" dirty="0"/>
              <a:t> </a:t>
            </a:r>
            <a:r>
              <a:rPr lang="el-GR" sz="2000" dirty="0"/>
              <a:t>31/01/2024. Στην παρακάτω εικόνα εμφανίζεται το ακριβές σημείο στον χάρτη για το οποίο έγιναν οι μετρήσεις αυτές, οι οποίες έχουν ληφθεί με χρονική ανάλυση 1 ώρας. Η εργασία έγινε τόσο για την</a:t>
            </a:r>
            <a:r>
              <a:rPr lang="en-GB" sz="2000" dirty="0"/>
              <a:t> global horizontal irradiation (GHI) </a:t>
            </a:r>
            <a:r>
              <a:rPr lang="el-GR" sz="2000" dirty="0"/>
              <a:t>όσο και για την </a:t>
            </a:r>
            <a:r>
              <a:rPr lang="en-GB" sz="2000" dirty="0"/>
              <a:t>direct normal irradiation (BNI). </a:t>
            </a:r>
          </a:p>
        </p:txBody>
      </p:sp>
      <p:pic>
        <p:nvPicPr>
          <p:cNvPr id="5" name="Picture 4">
            <a:extLst>
              <a:ext uri="{FF2B5EF4-FFF2-40B4-BE49-F238E27FC236}">
                <a16:creationId xmlns:a16="http://schemas.microsoft.com/office/drawing/2014/main" id="{042E0D6F-616C-1AAE-CB8B-A6FB87E4BAF1}"/>
              </a:ext>
            </a:extLst>
          </p:cNvPr>
          <p:cNvPicPr>
            <a:picLocks noChangeAspect="1"/>
          </p:cNvPicPr>
          <p:nvPr/>
        </p:nvPicPr>
        <p:blipFill>
          <a:blip r:embed="rId3"/>
          <a:stretch>
            <a:fillRect/>
          </a:stretch>
        </p:blipFill>
        <p:spPr>
          <a:xfrm>
            <a:off x="2409310" y="2836072"/>
            <a:ext cx="7373379" cy="3477110"/>
          </a:xfrm>
          <a:prstGeom prst="rect">
            <a:avLst/>
          </a:prstGeom>
        </p:spPr>
      </p:pic>
      <p:sp>
        <p:nvSpPr>
          <p:cNvPr id="6" name="TextBox 5">
            <a:extLst>
              <a:ext uri="{FF2B5EF4-FFF2-40B4-BE49-F238E27FC236}">
                <a16:creationId xmlns:a16="http://schemas.microsoft.com/office/drawing/2014/main" id="{22A6B806-B9DE-F61E-BA68-97505E6EF47F}"/>
              </a:ext>
            </a:extLst>
          </p:cNvPr>
          <p:cNvSpPr txBox="1"/>
          <p:nvPr/>
        </p:nvSpPr>
        <p:spPr>
          <a:xfrm>
            <a:off x="320208" y="242877"/>
            <a:ext cx="4935682" cy="584775"/>
          </a:xfrm>
          <a:prstGeom prst="rect">
            <a:avLst/>
          </a:prstGeom>
          <a:noFill/>
        </p:spPr>
        <p:txBody>
          <a:bodyPr wrap="square" rtlCol="0">
            <a:spAutoFit/>
          </a:bodyPr>
          <a:lstStyle/>
          <a:p>
            <a:r>
              <a:rPr lang="el-GR" sz="3200" b="1" dirty="0"/>
              <a:t>Εισαγωγή</a:t>
            </a:r>
            <a:endParaRPr lang="en-GB" sz="3200" b="1" dirty="0"/>
          </a:p>
        </p:txBody>
      </p:sp>
    </p:spTree>
    <p:extLst>
      <p:ext uri="{BB962C8B-B14F-4D97-AF65-F5344CB8AC3E}">
        <p14:creationId xmlns:p14="http://schemas.microsoft.com/office/powerpoint/2010/main" val="11630382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D1D1"/>
        </a:solidFill>
        <a:effectLst/>
      </p:bgPr>
    </p:bg>
    <p:spTree>
      <p:nvGrpSpPr>
        <p:cNvPr id="1" name="">
          <a:extLst>
            <a:ext uri="{FF2B5EF4-FFF2-40B4-BE49-F238E27FC236}">
              <a16:creationId xmlns:a16="http://schemas.microsoft.com/office/drawing/2014/main" id="{5D1D14F6-7CEA-9DC4-DF33-A2BE72FAB2A9}"/>
            </a:ext>
          </a:extLst>
        </p:cNvPr>
        <p:cNvGrpSpPr/>
        <p:nvPr/>
      </p:nvGrpSpPr>
      <p:grpSpPr>
        <a:xfrm>
          <a:off x="0" y="0"/>
          <a:ext cx="0" cy="0"/>
          <a:chOff x="0" y="0"/>
          <a:chExt cx="0" cy="0"/>
        </a:xfrm>
      </p:grpSpPr>
      <p:pic>
        <p:nvPicPr>
          <p:cNvPr id="3" name="Picture 2" descr="A graph of a graph&#10;&#10;AI-generated content may be incorrect.">
            <a:extLst>
              <a:ext uri="{FF2B5EF4-FFF2-40B4-BE49-F238E27FC236}">
                <a16:creationId xmlns:a16="http://schemas.microsoft.com/office/drawing/2014/main" id="{6723D862-E49E-AC2C-AF61-1B207E0B41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000" y="0"/>
            <a:ext cx="11430000" cy="6858000"/>
          </a:xfrm>
          <a:prstGeom prst="rect">
            <a:avLst/>
          </a:prstGeom>
        </p:spPr>
      </p:pic>
    </p:spTree>
    <p:extLst>
      <p:ext uri="{BB962C8B-B14F-4D97-AF65-F5344CB8AC3E}">
        <p14:creationId xmlns:p14="http://schemas.microsoft.com/office/powerpoint/2010/main" val="918338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FD1D1"/>
        </a:solidFill>
        <a:effectLst/>
      </p:bgPr>
    </p:bg>
    <p:spTree>
      <p:nvGrpSpPr>
        <p:cNvPr id="1" name="">
          <a:extLst>
            <a:ext uri="{FF2B5EF4-FFF2-40B4-BE49-F238E27FC236}">
              <a16:creationId xmlns:a16="http://schemas.microsoft.com/office/drawing/2014/main" id="{939ECC9B-BD0A-55CC-9B38-CD1B53188E43}"/>
            </a:ext>
          </a:extLst>
        </p:cNvPr>
        <p:cNvGrpSpPr/>
        <p:nvPr/>
      </p:nvGrpSpPr>
      <p:grpSpPr>
        <a:xfrm>
          <a:off x="0" y="0"/>
          <a:ext cx="0" cy="0"/>
          <a:chOff x="0" y="0"/>
          <a:chExt cx="0" cy="0"/>
        </a:xfrm>
      </p:grpSpPr>
      <p:pic>
        <p:nvPicPr>
          <p:cNvPr id="5" name="Picture 4" descr="A graph with blue and orange lines&#10;&#10;AI-generated content may be incorrect.">
            <a:extLst>
              <a:ext uri="{FF2B5EF4-FFF2-40B4-BE49-F238E27FC236}">
                <a16:creationId xmlns:a16="http://schemas.microsoft.com/office/drawing/2014/main" id="{A5658AAC-B365-C7C1-D2B4-D852FDA6FD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3991" y="685794"/>
            <a:ext cx="9144018" cy="5486411"/>
          </a:xfrm>
          <a:prstGeom prst="rect">
            <a:avLst/>
          </a:prstGeom>
        </p:spPr>
      </p:pic>
    </p:spTree>
    <p:extLst>
      <p:ext uri="{BB962C8B-B14F-4D97-AF65-F5344CB8AC3E}">
        <p14:creationId xmlns:p14="http://schemas.microsoft.com/office/powerpoint/2010/main" val="40614544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FD1D1"/>
        </a:solidFill>
        <a:effectLst/>
      </p:bgPr>
    </p:bg>
    <p:spTree>
      <p:nvGrpSpPr>
        <p:cNvPr id="1" name="">
          <a:extLst>
            <a:ext uri="{FF2B5EF4-FFF2-40B4-BE49-F238E27FC236}">
              <a16:creationId xmlns:a16="http://schemas.microsoft.com/office/drawing/2014/main" id="{AB771F92-9540-5796-22C2-0E36E84A6C94}"/>
            </a:ext>
          </a:extLst>
        </p:cNvPr>
        <p:cNvGrpSpPr/>
        <p:nvPr/>
      </p:nvGrpSpPr>
      <p:grpSpPr>
        <a:xfrm>
          <a:off x="0" y="0"/>
          <a:ext cx="0" cy="0"/>
          <a:chOff x="0" y="0"/>
          <a:chExt cx="0" cy="0"/>
        </a:xfrm>
      </p:grpSpPr>
      <p:pic>
        <p:nvPicPr>
          <p:cNvPr id="3" name="Picture 2" descr="A graph with blue and orange lines&#10;&#10;AI-generated content may be incorrect.">
            <a:extLst>
              <a:ext uri="{FF2B5EF4-FFF2-40B4-BE49-F238E27FC236}">
                <a16:creationId xmlns:a16="http://schemas.microsoft.com/office/drawing/2014/main" id="{33F978B4-E361-9C72-9A9D-9A607E51FD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3991" y="675284"/>
            <a:ext cx="9144018" cy="5486411"/>
          </a:xfrm>
          <a:prstGeom prst="rect">
            <a:avLst/>
          </a:prstGeom>
        </p:spPr>
      </p:pic>
    </p:spTree>
    <p:extLst>
      <p:ext uri="{BB962C8B-B14F-4D97-AF65-F5344CB8AC3E}">
        <p14:creationId xmlns:p14="http://schemas.microsoft.com/office/powerpoint/2010/main" val="19567319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FD1D1"/>
        </a:solidFill>
        <a:effectLst/>
      </p:bgPr>
    </p:bg>
    <p:spTree>
      <p:nvGrpSpPr>
        <p:cNvPr id="1" name="">
          <a:extLst>
            <a:ext uri="{FF2B5EF4-FFF2-40B4-BE49-F238E27FC236}">
              <a16:creationId xmlns:a16="http://schemas.microsoft.com/office/drawing/2014/main" id="{C445EA70-2E78-8CA8-2AB3-98D9C4CDCBA9}"/>
            </a:ext>
          </a:extLst>
        </p:cNvPr>
        <p:cNvGrpSpPr/>
        <p:nvPr/>
      </p:nvGrpSpPr>
      <p:grpSpPr>
        <a:xfrm>
          <a:off x="0" y="0"/>
          <a:ext cx="0" cy="0"/>
          <a:chOff x="0" y="0"/>
          <a:chExt cx="0" cy="0"/>
        </a:xfrm>
      </p:grpSpPr>
      <p:pic>
        <p:nvPicPr>
          <p:cNvPr id="3" name="Picture 2" descr="A graph with blue and orange squares&#10;&#10;AI-generated content may be incorrect.">
            <a:extLst>
              <a:ext uri="{FF2B5EF4-FFF2-40B4-BE49-F238E27FC236}">
                <a16:creationId xmlns:a16="http://schemas.microsoft.com/office/drawing/2014/main" id="{92B63446-E0CF-2A32-3B8B-0F8FBB6D85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38392" y="685794"/>
            <a:ext cx="7315215" cy="5486411"/>
          </a:xfrm>
          <a:prstGeom prst="rect">
            <a:avLst/>
          </a:prstGeom>
        </p:spPr>
      </p:pic>
    </p:spTree>
    <p:extLst>
      <p:ext uri="{BB962C8B-B14F-4D97-AF65-F5344CB8AC3E}">
        <p14:creationId xmlns:p14="http://schemas.microsoft.com/office/powerpoint/2010/main" val="17137168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FD1D1"/>
        </a:solidFill>
        <a:effectLst/>
      </p:bgPr>
    </p:bg>
    <p:spTree>
      <p:nvGrpSpPr>
        <p:cNvPr id="1" name="">
          <a:extLst>
            <a:ext uri="{FF2B5EF4-FFF2-40B4-BE49-F238E27FC236}">
              <a16:creationId xmlns:a16="http://schemas.microsoft.com/office/drawing/2014/main" id="{7ADA698B-3217-2C5A-C303-DE295C88B6D4}"/>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E41912A5-EA6F-1BE6-ED78-FFEFD3464E02}"/>
              </a:ext>
            </a:extLst>
          </p:cNvPr>
          <p:cNvSpPr txBox="1"/>
          <p:nvPr/>
        </p:nvSpPr>
        <p:spPr>
          <a:xfrm>
            <a:off x="517454" y="1997839"/>
            <a:ext cx="10655043" cy="2862322"/>
          </a:xfrm>
          <a:prstGeom prst="rect">
            <a:avLst/>
          </a:prstGeom>
          <a:noFill/>
        </p:spPr>
        <p:txBody>
          <a:bodyPr wrap="square" rtlCol="0">
            <a:spAutoFit/>
          </a:bodyPr>
          <a:lstStyle/>
          <a:p>
            <a:pPr marL="342900" indent="-342900" algn="just">
              <a:buFont typeface="Arial" panose="020B0604020202020204" pitchFamily="34" charset="0"/>
              <a:buChar char="•"/>
            </a:pPr>
            <a:r>
              <a:rPr lang="el-GR" sz="2000" dirty="0"/>
              <a:t>Για τα ημερήσια αθροιστικά διαγράμματα παρατηρούμε έντονη μεταβλητότητα τόσο για την </a:t>
            </a:r>
            <a:r>
              <a:rPr lang="en-GB" sz="2000" dirty="0"/>
              <a:t>GHI </a:t>
            </a:r>
            <a:r>
              <a:rPr lang="el-GR" sz="2000" dirty="0"/>
              <a:t>όσο και για την ΒΝΙ. Ο ΑΥ τείνει να κρατάει πιο ενδιάμεσες τιμές ενώ στον ΤΜΥ είναι εμφανής η μεταβλητότητα από μέρα σε μέρα.</a:t>
            </a:r>
          </a:p>
          <a:p>
            <a:pPr marL="342900" indent="-342900" algn="just">
              <a:buFont typeface="Arial" panose="020B0604020202020204" pitchFamily="34" charset="0"/>
              <a:buChar char="•"/>
            </a:pPr>
            <a:r>
              <a:rPr lang="el-GR" sz="2000" dirty="0"/>
              <a:t>Στα αθροιστικά μηνιαία διαγράμματα, παρατηρούμε ότι η ΒΝΙ έχει μεγαλύτερες τιμές από την </a:t>
            </a:r>
            <a:r>
              <a:rPr lang="en-GB" sz="2000" dirty="0"/>
              <a:t>GHI </a:t>
            </a:r>
            <a:r>
              <a:rPr lang="el-GR" sz="2000" dirty="0"/>
              <a:t>σχεδόν καθ’ όλη την διάρκεια του χρόνου με εξαίρεση τους μήνες Απρίλιο και Μάιο.</a:t>
            </a:r>
          </a:p>
          <a:p>
            <a:pPr marL="342900" indent="-342900" algn="just">
              <a:buFont typeface="Arial" panose="020B0604020202020204" pitchFamily="34" charset="0"/>
              <a:buChar char="•"/>
            </a:pPr>
            <a:r>
              <a:rPr lang="el-GR" sz="2000" dirty="0"/>
              <a:t>Για τα ετήσια αθροιστικά διαγράμματα παρατηρούμε ότι οι αποκλίσεις είναι μικρές. Σε κάθε περίπτωση, ο ΤΜΥ δίνει υψηλότερες τιμές από τον ΑΥ με την μεγαλύτερη απόκλιση να παρατηρείται για την </a:t>
            </a:r>
            <a:r>
              <a:rPr lang="en-GB" sz="2000" dirty="0"/>
              <a:t>GHI.</a:t>
            </a:r>
          </a:p>
          <a:p>
            <a:pPr marL="342900" indent="-342900" algn="just">
              <a:buFont typeface="Arial" panose="020B0604020202020204" pitchFamily="34" charset="0"/>
              <a:buChar char="•"/>
            </a:pPr>
            <a:endParaRPr lang="en-GB" sz="2000" dirty="0"/>
          </a:p>
        </p:txBody>
      </p:sp>
      <p:sp>
        <p:nvSpPr>
          <p:cNvPr id="3" name="TextBox 2">
            <a:extLst>
              <a:ext uri="{FF2B5EF4-FFF2-40B4-BE49-F238E27FC236}">
                <a16:creationId xmlns:a16="http://schemas.microsoft.com/office/drawing/2014/main" id="{097A917A-37EC-8926-09CC-0F43103C6A64}"/>
              </a:ext>
            </a:extLst>
          </p:cNvPr>
          <p:cNvSpPr txBox="1"/>
          <p:nvPr/>
        </p:nvSpPr>
        <p:spPr>
          <a:xfrm>
            <a:off x="517454" y="663292"/>
            <a:ext cx="6870301" cy="584775"/>
          </a:xfrm>
          <a:prstGeom prst="rect">
            <a:avLst/>
          </a:prstGeom>
          <a:noFill/>
        </p:spPr>
        <p:txBody>
          <a:bodyPr wrap="square" rtlCol="0">
            <a:spAutoFit/>
          </a:bodyPr>
          <a:lstStyle/>
          <a:p>
            <a:r>
              <a:rPr lang="el-GR" sz="3200" b="1" dirty="0"/>
              <a:t>Παρατηρήσεις</a:t>
            </a:r>
            <a:endParaRPr lang="en-GB" sz="3200" b="1" dirty="0"/>
          </a:p>
        </p:txBody>
      </p:sp>
    </p:spTree>
    <p:extLst>
      <p:ext uri="{BB962C8B-B14F-4D97-AF65-F5344CB8AC3E}">
        <p14:creationId xmlns:p14="http://schemas.microsoft.com/office/powerpoint/2010/main" val="16991368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FD1D1"/>
        </a:solidFill>
        <a:effectLst/>
      </p:bgPr>
    </p:bg>
    <p:spTree>
      <p:nvGrpSpPr>
        <p:cNvPr id="1" name="">
          <a:extLst>
            <a:ext uri="{FF2B5EF4-FFF2-40B4-BE49-F238E27FC236}">
              <a16:creationId xmlns:a16="http://schemas.microsoft.com/office/drawing/2014/main" id="{9EC0B2B5-F671-A992-0DE1-B5C883F8AE27}"/>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8B067D76-6554-27F1-5046-CDB733C46E2B}"/>
              </a:ext>
            </a:extLst>
          </p:cNvPr>
          <p:cNvSpPr txBox="1"/>
          <p:nvPr/>
        </p:nvSpPr>
        <p:spPr>
          <a:xfrm>
            <a:off x="517454" y="1536174"/>
            <a:ext cx="10549939" cy="3785652"/>
          </a:xfrm>
          <a:prstGeom prst="rect">
            <a:avLst/>
          </a:prstGeom>
          <a:noFill/>
        </p:spPr>
        <p:txBody>
          <a:bodyPr wrap="square" rtlCol="0">
            <a:spAutoFit/>
          </a:bodyPr>
          <a:lstStyle/>
          <a:p>
            <a:pPr marL="342900" indent="-342900" algn="just">
              <a:buFont typeface="Arial" panose="020B0604020202020204" pitchFamily="34" charset="0"/>
              <a:buChar char="•"/>
            </a:pPr>
            <a:r>
              <a:rPr lang="el-GR" sz="2000" dirty="0"/>
              <a:t>Ο ΑΥ βασίζεται σε δεδομένα που προέρχονται από τις μέσες ωριαίες τιμές ενώ ο ΤΜΥ προέρχεται από την ελαχιστοποίηση της απόκλισης της </a:t>
            </a:r>
            <a:r>
              <a:rPr lang="en-GB" sz="2000" dirty="0"/>
              <a:t>CDF</a:t>
            </a:r>
            <a:r>
              <a:rPr lang="el-GR" sz="2000" dirty="0"/>
              <a:t> από την μέση </a:t>
            </a:r>
            <a:r>
              <a:rPr lang="en-GB" sz="2000" dirty="0"/>
              <a:t>CDF</a:t>
            </a:r>
            <a:r>
              <a:rPr lang="el-GR" sz="2000" dirty="0"/>
              <a:t>.</a:t>
            </a:r>
          </a:p>
          <a:p>
            <a:pPr marL="342900" indent="-342900" algn="just">
              <a:buFont typeface="Arial" panose="020B0604020202020204" pitchFamily="34" charset="0"/>
              <a:buChar char="•"/>
            </a:pPr>
            <a:r>
              <a:rPr lang="el-GR" sz="2000" dirty="0"/>
              <a:t>Για τον λόγο αυτό ο ΑΥ ενδεχομένως να μην αναπαριστά σωστά τις τυπικές συνθήκες και ο ΤΜΥ να είναι πιο ακριβής.</a:t>
            </a:r>
          </a:p>
          <a:p>
            <a:pPr marL="342900" indent="-342900" algn="just">
              <a:buFont typeface="Arial" panose="020B0604020202020204" pitchFamily="34" charset="0"/>
              <a:buChar char="•"/>
            </a:pPr>
            <a:r>
              <a:rPr lang="el-GR" sz="2000" dirty="0"/>
              <a:t>Οι ακραίες συνθήκες ενδεχομένως να μπορούν να εμφανιστούν στον ΑΥ καθώς οι ακραίες τιμές επηρεάζουν πολύ την μέση τιμή. Κάτι αντίστοιχο δεν παρατηρείται για τον ΤΜΥ όπου συγκρίνει πολλά χρόνια δεδομένων και επιλέγει κάθε φορά τον μήνα εκείνο που είναι πιο αντιπροσωπευτικός.</a:t>
            </a:r>
          </a:p>
          <a:p>
            <a:pPr marL="342900" indent="-342900" algn="just">
              <a:buFont typeface="Arial" panose="020B0604020202020204" pitchFamily="34" charset="0"/>
              <a:buChar char="•"/>
            </a:pPr>
            <a:r>
              <a:rPr lang="el-GR" sz="2000" dirty="0"/>
              <a:t>Συνεπώς ο ΑΥ μας είναι πιο χρήσιμος όταν θέλουμε να αναλύσουμε τι πραγματικά συνέβη μέσα στον χρόνο ενώ ο ΤΜΥ μας είναι πιο χρήσιμος κατά την διαδικασία των μελετών και της σχεδίασης συστημάτων.</a:t>
            </a:r>
          </a:p>
          <a:p>
            <a:pPr marL="342900" indent="-342900" algn="just">
              <a:buFont typeface="Arial" panose="020B0604020202020204" pitchFamily="34" charset="0"/>
              <a:buChar char="•"/>
            </a:pPr>
            <a:endParaRPr lang="en-GB" sz="2000" dirty="0"/>
          </a:p>
        </p:txBody>
      </p:sp>
      <p:sp>
        <p:nvSpPr>
          <p:cNvPr id="2" name="TextBox 1">
            <a:extLst>
              <a:ext uri="{FF2B5EF4-FFF2-40B4-BE49-F238E27FC236}">
                <a16:creationId xmlns:a16="http://schemas.microsoft.com/office/drawing/2014/main" id="{E8EAE7B5-E197-6CF9-969D-EF4031D55535}"/>
              </a:ext>
            </a:extLst>
          </p:cNvPr>
          <p:cNvSpPr txBox="1"/>
          <p:nvPr/>
        </p:nvSpPr>
        <p:spPr>
          <a:xfrm>
            <a:off x="517454" y="663292"/>
            <a:ext cx="6870301" cy="584775"/>
          </a:xfrm>
          <a:prstGeom prst="rect">
            <a:avLst/>
          </a:prstGeom>
          <a:noFill/>
        </p:spPr>
        <p:txBody>
          <a:bodyPr wrap="square" rtlCol="0">
            <a:spAutoFit/>
          </a:bodyPr>
          <a:lstStyle/>
          <a:p>
            <a:r>
              <a:rPr lang="el-GR" sz="3200" b="1" dirty="0"/>
              <a:t>Που οφείλονται οι διαφορές</a:t>
            </a:r>
            <a:endParaRPr lang="en-GB" sz="3200" b="1" dirty="0"/>
          </a:p>
        </p:txBody>
      </p:sp>
    </p:spTree>
    <p:extLst>
      <p:ext uri="{BB962C8B-B14F-4D97-AF65-F5344CB8AC3E}">
        <p14:creationId xmlns:p14="http://schemas.microsoft.com/office/powerpoint/2010/main" val="17602963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FD1D1"/>
        </a:solidFill>
        <a:effectLst/>
      </p:bgPr>
    </p:bg>
    <p:spTree>
      <p:nvGrpSpPr>
        <p:cNvPr id="1" name="">
          <a:extLst>
            <a:ext uri="{FF2B5EF4-FFF2-40B4-BE49-F238E27FC236}">
              <a16:creationId xmlns:a16="http://schemas.microsoft.com/office/drawing/2014/main" id="{4EAD624F-6081-6553-BFA8-D94387645623}"/>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3904BD52-B163-1CA1-FBF7-0A6952AF10AE}"/>
              </a:ext>
            </a:extLst>
          </p:cNvPr>
          <p:cNvSpPr txBox="1"/>
          <p:nvPr/>
        </p:nvSpPr>
        <p:spPr>
          <a:xfrm>
            <a:off x="756743" y="582067"/>
            <a:ext cx="10331669" cy="6001643"/>
          </a:xfrm>
          <a:prstGeom prst="rect">
            <a:avLst/>
          </a:prstGeom>
          <a:noFill/>
        </p:spPr>
        <p:txBody>
          <a:bodyPr wrap="square">
            <a:spAutoFit/>
          </a:bodyPr>
          <a:lstStyle/>
          <a:p>
            <a:pPr>
              <a:buNone/>
            </a:pPr>
            <a:r>
              <a:rPr lang="el-GR" sz="2000" b="1" dirty="0"/>
              <a:t> </a:t>
            </a:r>
            <a:r>
              <a:rPr lang="el-GR" sz="3200" b="1" dirty="0"/>
              <a:t>TMY – </a:t>
            </a:r>
            <a:r>
              <a:rPr lang="el-GR" sz="3200" b="1" dirty="0" err="1"/>
              <a:t>Typical</a:t>
            </a:r>
            <a:r>
              <a:rPr lang="el-GR" sz="3200" b="1" dirty="0"/>
              <a:t> Meteorological </a:t>
            </a:r>
            <a:r>
              <a:rPr lang="el-GR" sz="3200" b="1" dirty="0" err="1"/>
              <a:t>Year</a:t>
            </a:r>
            <a:r>
              <a:rPr lang="el-GR" sz="3200" b="1" dirty="0"/>
              <a:t> </a:t>
            </a:r>
          </a:p>
          <a:p>
            <a:pPr>
              <a:buNone/>
            </a:pPr>
            <a:endParaRPr lang="el-GR" sz="2400" b="1" dirty="0"/>
          </a:p>
          <a:p>
            <a:pPr>
              <a:buNone/>
            </a:pPr>
            <a:r>
              <a:rPr lang="el-GR" sz="2000" dirty="0"/>
              <a:t>Χρησιμοποιείται κυρίως για προβλέψεις και σχεδιασμό.</a:t>
            </a:r>
          </a:p>
          <a:p>
            <a:pPr>
              <a:buNone/>
            </a:pPr>
            <a:r>
              <a:rPr lang="el-GR" sz="2000" dirty="0"/>
              <a:t>Κύριες Χρήσεις:</a:t>
            </a:r>
          </a:p>
          <a:p>
            <a:pPr>
              <a:buFont typeface="Arial" panose="020B0604020202020204" pitchFamily="34" charset="0"/>
              <a:buChar char="•"/>
            </a:pPr>
            <a:r>
              <a:rPr lang="el-GR" sz="2000" dirty="0"/>
              <a:t>  </a:t>
            </a:r>
            <a:r>
              <a:rPr lang="el-GR" sz="2000" b="1" dirty="0"/>
              <a:t>Σχεδιασμός νέων κτηρίων</a:t>
            </a:r>
            <a:endParaRPr lang="el-GR" sz="2000" dirty="0"/>
          </a:p>
          <a:p>
            <a:pPr marL="742950" lvl="1" indent="-285750">
              <a:buFont typeface="Arial" panose="020B0604020202020204" pitchFamily="34" charset="0"/>
              <a:buChar char="•"/>
            </a:pPr>
            <a:r>
              <a:rPr lang="el-GR" sz="2000" dirty="0"/>
              <a:t>Προβλέπεται η ετήσια κατανάλωση ενέργειας για θέρμανση, ψύξη, φωτισμό κ.λπ.</a:t>
            </a:r>
          </a:p>
          <a:p>
            <a:pPr marL="742950" lvl="1" indent="-285750">
              <a:buFont typeface="Arial" panose="020B0604020202020204" pitchFamily="34" charset="0"/>
              <a:buChar char="•"/>
            </a:pPr>
            <a:r>
              <a:rPr lang="el-GR" sz="2000" dirty="0"/>
              <a:t>Χρήση σε λογισμικά όπως </a:t>
            </a:r>
            <a:r>
              <a:rPr lang="el-GR" sz="2000" dirty="0" err="1"/>
              <a:t>EnergyPlus</a:t>
            </a:r>
            <a:r>
              <a:rPr lang="el-GR" sz="2000" dirty="0"/>
              <a:t>, </a:t>
            </a:r>
            <a:r>
              <a:rPr lang="el-GR" sz="2000" dirty="0" err="1"/>
              <a:t>OpenStudio</a:t>
            </a:r>
            <a:r>
              <a:rPr lang="el-GR" sz="2000" dirty="0"/>
              <a:t>.</a:t>
            </a:r>
          </a:p>
          <a:p>
            <a:pPr>
              <a:buFont typeface="Arial" panose="020B0604020202020204" pitchFamily="34" charset="0"/>
              <a:buChar char="•"/>
            </a:pPr>
            <a:r>
              <a:rPr lang="el-GR" sz="2000" dirty="0"/>
              <a:t> </a:t>
            </a:r>
            <a:r>
              <a:rPr lang="el-GR" sz="2000" b="1" dirty="0"/>
              <a:t>Μελέτες φωτοβολταϊκών/ηλιακών συστημάτων</a:t>
            </a:r>
            <a:endParaRPr lang="el-GR" sz="2000" dirty="0"/>
          </a:p>
          <a:p>
            <a:pPr marL="742950" lvl="1" indent="-285750">
              <a:buFont typeface="Arial" panose="020B0604020202020204" pitchFamily="34" charset="0"/>
              <a:buChar char="•"/>
            </a:pPr>
            <a:r>
              <a:rPr lang="el-GR" sz="2000" dirty="0"/>
              <a:t>Εκτίμηση παραγωγής ενέργειας υπό "τυπικές" καιρικές συνθήκες.</a:t>
            </a:r>
          </a:p>
          <a:p>
            <a:pPr marL="742950" lvl="1" indent="-285750">
              <a:buFont typeface="Arial" panose="020B0604020202020204" pitchFamily="34" charset="0"/>
              <a:buChar char="•"/>
            </a:pPr>
            <a:r>
              <a:rPr lang="el-GR" sz="2000" dirty="0"/>
              <a:t>Χρήση σε </a:t>
            </a:r>
            <a:r>
              <a:rPr lang="el-GR" sz="2000" dirty="0" err="1"/>
              <a:t>PVsyst</a:t>
            </a:r>
            <a:r>
              <a:rPr lang="el-GR" sz="2000" dirty="0"/>
              <a:t>, SAM.</a:t>
            </a:r>
          </a:p>
          <a:p>
            <a:pPr>
              <a:buFont typeface="Arial" panose="020B0604020202020204" pitchFamily="34" charset="0"/>
              <a:buChar char="•"/>
            </a:pPr>
            <a:r>
              <a:rPr lang="el-GR" sz="2000" b="1" dirty="0"/>
              <a:t> Αστικός και περιβαλλοντικός σχεδιασμός</a:t>
            </a:r>
            <a:endParaRPr lang="el-GR" sz="2000" dirty="0"/>
          </a:p>
          <a:p>
            <a:pPr marL="742950" lvl="1" indent="-285750">
              <a:buFont typeface="Arial" panose="020B0604020202020204" pitchFamily="34" charset="0"/>
              <a:buChar char="•"/>
            </a:pPr>
            <a:r>
              <a:rPr lang="el-GR" sz="2000" dirty="0"/>
              <a:t>Ανάλυση υποδομών με βάση το μέσο ιστορικό κλίμα.</a:t>
            </a:r>
          </a:p>
          <a:p>
            <a:pPr>
              <a:buFont typeface="Arial" panose="020B0604020202020204" pitchFamily="34" charset="0"/>
              <a:buChar char="•"/>
            </a:pPr>
            <a:r>
              <a:rPr lang="el-GR" sz="2000" dirty="0"/>
              <a:t> </a:t>
            </a:r>
            <a:r>
              <a:rPr lang="el-GR" sz="2000" b="1" dirty="0"/>
              <a:t>Συγκρίσεις και </a:t>
            </a:r>
            <a:r>
              <a:rPr lang="el-GR" sz="2000" b="1" dirty="0" err="1"/>
              <a:t>benchmarking</a:t>
            </a:r>
            <a:endParaRPr lang="el-GR" sz="2000" dirty="0"/>
          </a:p>
          <a:p>
            <a:pPr marL="742950" lvl="1" indent="-285750">
              <a:buFont typeface="Arial" panose="020B0604020202020204" pitchFamily="34" charset="0"/>
              <a:buChar char="•"/>
            </a:pPr>
            <a:r>
              <a:rPr lang="el-GR" sz="2000" dirty="0"/>
              <a:t>Χρήση των ίδιων δεδομένων για αξιολόγηση σχεδίων σε διαφορετικές περιοχές.</a:t>
            </a:r>
          </a:p>
          <a:p>
            <a:pPr marL="742950" lvl="1" indent="-285750">
              <a:buFont typeface="Arial" panose="020B0604020202020204" pitchFamily="34" charset="0"/>
              <a:buChar char="•"/>
            </a:pPr>
            <a:endParaRPr lang="el-GR" sz="2000" dirty="0"/>
          </a:p>
          <a:p>
            <a:pPr>
              <a:buNone/>
            </a:pPr>
            <a:r>
              <a:rPr lang="el-GR" sz="2000" dirty="0"/>
              <a:t>Γιατί να χρησιμοποιηθεί;</a:t>
            </a:r>
          </a:p>
          <a:p>
            <a:pPr>
              <a:buFont typeface="Arial" panose="020B0604020202020204" pitchFamily="34" charset="0"/>
              <a:buChar char="•"/>
            </a:pPr>
            <a:r>
              <a:rPr lang="el-GR" sz="2000" b="1" dirty="0"/>
              <a:t> Αντιπροσωπεύει μέσες συνθήκες χωρίς ακραία φαινόμενα.</a:t>
            </a:r>
          </a:p>
          <a:p>
            <a:pPr>
              <a:buFont typeface="Arial" panose="020B0604020202020204" pitchFamily="34" charset="0"/>
              <a:buChar char="•"/>
            </a:pPr>
            <a:r>
              <a:rPr lang="el-GR" sz="2000" b="1" dirty="0"/>
              <a:t> Ιδανικό για προληπτικό σχεδιασμό και ενεργειακή αποδοτικότητα.</a:t>
            </a:r>
          </a:p>
        </p:txBody>
      </p:sp>
    </p:spTree>
    <p:extLst>
      <p:ext uri="{BB962C8B-B14F-4D97-AF65-F5344CB8AC3E}">
        <p14:creationId xmlns:p14="http://schemas.microsoft.com/office/powerpoint/2010/main" val="15564846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FD1D1"/>
        </a:solidFill>
        <a:effectLst/>
      </p:bgPr>
    </p:bg>
    <p:spTree>
      <p:nvGrpSpPr>
        <p:cNvPr id="1" name="">
          <a:extLst>
            <a:ext uri="{FF2B5EF4-FFF2-40B4-BE49-F238E27FC236}">
              <a16:creationId xmlns:a16="http://schemas.microsoft.com/office/drawing/2014/main" id="{07A0FCBE-1A29-AAA3-61F4-06807623ECB8}"/>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9E67E59C-9590-9F01-9996-D632108D5B13}"/>
              </a:ext>
            </a:extLst>
          </p:cNvPr>
          <p:cNvSpPr txBox="1"/>
          <p:nvPr/>
        </p:nvSpPr>
        <p:spPr>
          <a:xfrm>
            <a:off x="819806" y="662427"/>
            <a:ext cx="10552387" cy="5386090"/>
          </a:xfrm>
          <a:prstGeom prst="rect">
            <a:avLst/>
          </a:prstGeom>
          <a:noFill/>
        </p:spPr>
        <p:txBody>
          <a:bodyPr wrap="square">
            <a:spAutoFit/>
          </a:bodyPr>
          <a:lstStyle/>
          <a:p>
            <a:pPr>
              <a:buNone/>
            </a:pPr>
            <a:r>
              <a:rPr lang="el-GR" sz="2000" b="1" dirty="0"/>
              <a:t> </a:t>
            </a:r>
            <a:r>
              <a:rPr lang="el-GR" sz="3200" b="1" dirty="0"/>
              <a:t>AMY – </a:t>
            </a:r>
            <a:r>
              <a:rPr lang="el-GR" sz="3200" b="1" dirty="0" err="1"/>
              <a:t>Average</a:t>
            </a:r>
            <a:r>
              <a:rPr lang="el-GR" sz="3200" b="1" dirty="0"/>
              <a:t> Meteorological </a:t>
            </a:r>
            <a:r>
              <a:rPr lang="el-GR" sz="3200" b="1" dirty="0" err="1"/>
              <a:t>Year</a:t>
            </a:r>
            <a:r>
              <a:rPr lang="el-GR" sz="3200" b="1" dirty="0"/>
              <a:t> </a:t>
            </a:r>
          </a:p>
          <a:p>
            <a:pPr>
              <a:buNone/>
            </a:pPr>
            <a:endParaRPr lang="el-GR" sz="2400" b="1" dirty="0"/>
          </a:p>
          <a:p>
            <a:pPr>
              <a:buNone/>
            </a:pPr>
            <a:r>
              <a:rPr lang="el-GR" sz="2000" dirty="0"/>
              <a:t>Χρησιμοποιείται για ανάλυση πραγματικών επιδόσεων και ιστορικών δεδομένων.</a:t>
            </a:r>
          </a:p>
          <a:p>
            <a:pPr>
              <a:buNone/>
            </a:pPr>
            <a:r>
              <a:rPr lang="el-GR" sz="2000" dirty="0"/>
              <a:t>Κύριες Χρήσεις:</a:t>
            </a:r>
          </a:p>
          <a:p>
            <a:pPr>
              <a:buFont typeface="Arial" panose="020B0604020202020204" pitchFamily="34" charset="0"/>
              <a:buChar char="•"/>
            </a:pPr>
            <a:r>
              <a:rPr lang="el-GR" sz="2000" dirty="0"/>
              <a:t> </a:t>
            </a:r>
            <a:r>
              <a:rPr lang="el-GR" sz="2000" b="1" dirty="0"/>
              <a:t>Αξιολόγηση ενεργειακής απόδοσης κτηρίων μετά την κατασκευή</a:t>
            </a:r>
            <a:endParaRPr lang="el-GR" sz="2000" dirty="0"/>
          </a:p>
          <a:p>
            <a:pPr marL="742950" lvl="1" indent="-285750">
              <a:buFont typeface="Arial" panose="020B0604020202020204" pitchFamily="34" charset="0"/>
              <a:buChar char="•"/>
            </a:pPr>
            <a:r>
              <a:rPr lang="el-GR" sz="2000" dirty="0"/>
              <a:t>Σύγκριση πραγματικής κατανάλωσης με προσομοιωμένη.</a:t>
            </a:r>
          </a:p>
          <a:p>
            <a:pPr>
              <a:buFont typeface="Arial" panose="020B0604020202020204" pitchFamily="34" charset="0"/>
              <a:buChar char="•"/>
            </a:pPr>
            <a:r>
              <a:rPr lang="el-GR" sz="2000" dirty="0"/>
              <a:t>  </a:t>
            </a:r>
            <a:r>
              <a:rPr lang="el-GR" sz="2000" b="1" dirty="0"/>
              <a:t>Επαλήθευση απόδοσης συστημάτων (π.χ. για φωτοβολταϊκά)</a:t>
            </a:r>
            <a:endParaRPr lang="el-GR" sz="2000" dirty="0"/>
          </a:p>
          <a:p>
            <a:pPr marL="742950" lvl="1" indent="-285750">
              <a:buFont typeface="Arial" panose="020B0604020202020204" pitchFamily="34" charset="0"/>
              <a:buChar char="•"/>
            </a:pPr>
            <a:r>
              <a:rPr lang="el-GR" sz="2000" dirty="0"/>
              <a:t>Ανάλυση παραγωγής κατά τη διάρκεια συγκεκριμένου έτους.</a:t>
            </a:r>
          </a:p>
          <a:p>
            <a:pPr>
              <a:buFont typeface="Arial" panose="020B0604020202020204" pitchFamily="34" charset="0"/>
              <a:buChar char="•"/>
            </a:pPr>
            <a:r>
              <a:rPr lang="el-GR" sz="2000" dirty="0"/>
              <a:t> </a:t>
            </a:r>
            <a:r>
              <a:rPr lang="el-GR" sz="2000" b="1" dirty="0"/>
              <a:t>Διερεύνηση προβλημάτων ή αστοχιών</a:t>
            </a:r>
            <a:endParaRPr lang="el-GR" sz="2000" dirty="0"/>
          </a:p>
          <a:p>
            <a:pPr marL="742950" lvl="1" indent="-285750">
              <a:buFont typeface="Arial" panose="020B0604020202020204" pitchFamily="34" charset="0"/>
              <a:buChar char="•"/>
            </a:pPr>
            <a:r>
              <a:rPr lang="el-GR" sz="2000" dirty="0"/>
              <a:t>Π.χ. υπερφόρτωση συστημάτων λόγω ακραίων θερμοκρασιών.</a:t>
            </a:r>
          </a:p>
          <a:p>
            <a:pPr>
              <a:buFont typeface="Arial" panose="020B0604020202020204" pitchFamily="34" charset="0"/>
              <a:buChar char="•"/>
            </a:pPr>
            <a:r>
              <a:rPr lang="el-GR" sz="2000" dirty="0"/>
              <a:t> </a:t>
            </a:r>
            <a:r>
              <a:rPr lang="el-GR" sz="2000" b="1" dirty="0"/>
              <a:t>Ανάλυση φορτίου δικτύου ενέργειας</a:t>
            </a:r>
            <a:endParaRPr lang="el-GR" sz="2000" dirty="0"/>
          </a:p>
          <a:p>
            <a:pPr marL="742950" lvl="1" indent="-285750">
              <a:buFont typeface="Arial" panose="020B0604020202020204" pitchFamily="34" charset="0"/>
              <a:buChar char="•"/>
            </a:pPr>
            <a:r>
              <a:rPr lang="el-GR" sz="2000" dirty="0"/>
              <a:t>Εξέταση καταναλώσεων και αιχμών σε συγκεκριμένα έτη.</a:t>
            </a:r>
          </a:p>
          <a:p>
            <a:pPr lvl="1"/>
            <a:endParaRPr lang="el-GR" sz="2000" dirty="0"/>
          </a:p>
          <a:p>
            <a:pPr>
              <a:buNone/>
            </a:pPr>
            <a:r>
              <a:rPr lang="el-GR" sz="2000" dirty="0"/>
              <a:t>Γιατί να χρησιμοποιηθεί;</a:t>
            </a:r>
          </a:p>
          <a:p>
            <a:pPr>
              <a:buFont typeface="Arial" panose="020B0604020202020204" pitchFamily="34" charset="0"/>
              <a:buChar char="•"/>
            </a:pPr>
            <a:r>
              <a:rPr lang="el-GR" sz="2000" b="1" dirty="0"/>
              <a:t> Παρέχει πραγματικά δεδομένα και αποτυπώνει ακραία φαινόμενα.</a:t>
            </a:r>
          </a:p>
          <a:p>
            <a:pPr>
              <a:buFont typeface="Arial" panose="020B0604020202020204" pitchFamily="34" charset="0"/>
              <a:buChar char="•"/>
            </a:pPr>
            <a:r>
              <a:rPr lang="el-GR" sz="2000" b="1" dirty="0"/>
              <a:t> Κατάλληλο για </a:t>
            </a:r>
            <a:r>
              <a:rPr lang="el-GR" sz="2000" b="1" dirty="0" err="1"/>
              <a:t>μετα</a:t>
            </a:r>
            <a:r>
              <a:rPr lang="el-GR" sz="2000" b="1" dirty="0"/>
              <a:t>-ανάλυση και επιβεβαίωση μοντέλων.</a:t>
            </a:r>
          </a:p>
        </p:txBody>
      </p:sp>
    </p:spTree>
    <p:extLst>
      <p:ext uri="{BB962C8B-B14F-4D97-AF65-F5344CB8AC3E}">
        <p14:creationId xmlns:p14="http://schemas.microsoft.com/office/powerpoint/2010/main" val="13646115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FD1D1"/>
        </a:solidFill>
        <a:effectLst/>
      </p:bgPr>
    </p:bg>
    <p:spTree>
      <p:nvGrpSpPr>
        <p:cNvPr id="1" name="">
          <a:extLst>
            <a:ext uri="{FF2B5EF4-FFF2-40B4-BE49-F238E27FC236}">
              <a16:creationId xmlns:a16="http://schemas.microsoft.com/office/drawing/2014/main" id="{47C9F388-032D-C37D-E0A1-6F821337ACD4}"/>
            </a:ext>
          </a:extLst>
        </p:cNvPr>
        <p:cNvGrpSpPr/>
        <p:nvPr/>
      </p:nvGrpSpPr>
      <p:grpSpPr>
        <a:xfrm>
          <a:off x="0" y="0"/>
          <a:ext cx="0" cy="0"/>
          <a:chOff x="0" y="0"/>
          <a:chExt cx="0" cy="0"/>
        </a:xfrm>
      </p:grpSpPr>
      <p:pic>
        <p:nvPicPr>
          <p:cNvPr id="2050" name="Picture 2" descr="Free Closing Slides for PowerPoint and Google Slides - PPT Slides">
            <a:extLst>
              <a:ext uri="{FF2B5EF4-FFF2-40B4-BE49-F238E27FC236}">
                <a16:creationId xmlns:a16="http://schemas.microsoft.com/office/drawing/2014/main" id="{B53167EC-6F66-0007-BFDD-721958B4E2A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7000" y="857250"/>
            <a:ext cx="685800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12959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D1D1"/>
        </a:solidFill>
        <a:effectLst/>
      </p:bgPr>
    </p:bg>
    <p:spTree>
      <p:nvGrpSpPr>
        <p:cNvPr id="1" name="">
          <a:extLst>
            <a:ext uri="{FF2B5EF4-FFF2-40B4-BE49-F238E27FC236}">
              <a16:creationId xmlns:a16="http://schemas.microsoft.com/office/drawing/2014/main" id="{56530E6D-A8B4-9FEB-1E8D-8BCEF9ED8D51}"/>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7337F4FB-0C8B-86FE-5BDB-D27892979017}"/>
              </a:ext>
            </a:extLst>
          </p:cNvPr>
          <p:cNvSpPr txBox="1"/>
          <p:nvPr/>
        </p:nvSpPr>
        <p:spPr>
          <a:xfrm>
            <a:off x="320208" y="242877"/>
            <a:ext cx="4935682" cy="584775"/>
          </a:xfrm>
          <a:prstGeom prst="rect">
            <a:avLst/>
          </a:prstGeom>
          <a:noFill/>
        </p:spPr>
        <p:txBody>
          <a:bodyPr wrap="square" rtlCol="0">
            <a:spAutoFit/>
          </a:bodyPr>
          <a:lstStyle/>
          <a:p>
            <a:r>
              <a:rPr lang="en-GB" sz="3200" b="1" dirty="0"/>
              <a:t>Average Year (AY)</a:t>
            </a:r>
          </a:p>
        </p:txBody>
      </p:sp>
      <p:sp>
        <p:nvSpPr>
          <p:cNvPr id="3" name="TextBox 2">
            <a:extLst>
              <a:ext uri="{FF2B5EF4-FFF2-40B4-BE49-F238E27FC236}">
                <a16:creationId xmlns:a16="http://schemas.microsoft.com/office/drawing/2014/main" id="{D9690651-710B-7433-ADAC-464E45189172}"/>
              </a:ext>
            </a:extLst>
          </p:cNvPr>
          <p:cNvSpPr txBox="1"/>
          <p:nvPr/>
        </p:nvSpPr>
        <p:spPr>
          <a:xfrm>
            <a:off x="320208" y="1016253"/>
            <a:ext cx="4598633" cy="5324535"/>
          </a:xfrm>
          <a:prstGeom prst="rect">
            <a:avLst/>
          </a:prstGeom>
          <a:noFill/>
        </p:spPr>
        <p:txBody>
          <a:bodyPr wrap="square" rtlCol="0">
            <a:spAutoFit/>
          </a:bodyPr>
          <a:lstStyle/>
          <a:p>
            <a:pPr algn="just"/>
            <a:r>
              <a:rPr lang="el-GR" sz="2000" dirty="0"/>
              <a:t>Για τον </a:t>
            </a:r>
            <a:r>
              <a:rPr lang="en-GB" sz="2000" dirty="0"/>
              <a:t>average year</a:t>
            </a:r>
            <a:r>
              <a:rPr lang="el-GR" sz="2000" dirty="0"/>
              <a:t>, η διαδικασία είναι απλή καθώς το μόνο που χρειάζεται να κάνουμε είναι να υπολογίσουμε για κάθε μέρα και ώρα την μέση τιμή όλων των διαθέσιμων μετρήσεων. Το αποτέλεσμα που παίρνουμε, είναι ένας πίνακας διαστάσεων </a:t>
            </a:r>
            <a:r>
              <a:rPr lang="en-GB" sz="2000" dirty="0"/>
              <a:t>365daysX24h</a:t>
            </a:r>
            <a:r>
              <a:rPr lang="el-GR" sz="2000" dirty="0"/>
              <a:t>. </a:t>
            </a:r>
          </a:p>
          <a:p>
            <a:pPr algn="just"/>
            <a:r>
              <a:rPr lang="el-GR" sz="2000" dirty="0"/>
              <a:t>Αξίζει να σημειωθεί πως τόσο για την περίπτωση αυτή, όσο και για την συνέχεια, έχουν παραληφθεί οι μετρήσεις για τα δίσεκτα έτη, δηλαδή για την 29</a:t>
            </a:r>
            <a:r>
              <a:rPr lang="el-GR" sz="2000" baseline="30000" dirty="0"/>
              <a:t>η</a:t>
            </a:r>
            <a:r>
              <a:rPr lang="el-GR" sz="2000" dirty="0"/>
              <a:t> Φεβρουαρίου.</a:t>
            </a:r>
          </a:p>
          <a:p>
            <a:pPr algn="just"/>
            <a:r>
              <a:rPr lang="el-GR" sz="2000" dirty="0"/>
              <a:t>Στην διπλανή εικόνα εμφανίζεται μέρος του πίνακα που παίρνουμε ως </a:t>
            </a:r>
            <a:r>
              <a:rPr lang="en-GB" sz="2000" dirty="0"/>
              <a:t>output </a:t>
            </a:r>
            <a:r>
              <a:rPr lang="el-GR" sz="2000" dirty="0"/>
              <a:t>μετά την επεξεργασία των δεδομένων.</a:t>
            </a:r>
            <a:r>
              <a:rPr lang="en-GB" sz="2000" dirty="0"/>
              <a:t> </a:t>
            </a:r>
            <a:r>
              <a:rPr lang="el-GR" sz="2000" dirty="0"/>
              <a:t>Ο συγκεκριμένος πίνακας αναφέρεται στις μετρήσεις της </a:t>
            </a:r>
            <a:r>
              <a:rPr lang="en-GB" sz="2000" dirty="0"/>
              <a:t>G</a:t>
            </a:r>
            <a:r>
              <a:rPr lang="el-GR" sz="2000" dirty="0"/>
              <a:t>ΗΙ. </a:t>
            </a:r>
            <a:endParaRPr lang="en-GB" sz="2000" dirty="0"/>
          </a:p>
        </p:txBody>
      </p:sp>
      <p:pic>
        <p:nvPicPr>
          <p:cNvPr id="13" name="Picture 12">
            <a:extLst>
              <a:ext uri="{FF2B5EF4-FFF2-40B4-BE49-F238E27FC236}">
                <a16:creationId xmlns:a16="http://schemas.microsoft.com/office/drawing/2014/main" id="{0BCA92DA-166E-6BD6-DAD8-37749283EF09}"/>
              </a:ext>
            </a:extLst>
          </p:cNvPr>
          <p:cNvPicPr>
            <a:picLocks noChangeAspect="1"/>
          </p:cNvPicPr>
          <p:nvPr/>
        </p:nvPicPr>
        <p:blipFill>
          <a:blip r:embed="rId2"/>
          <a:stretch>
            <a:fillRect/>
          </a:stretch>
        </p:blipFill>
        <p:spPr>
          <a:xfrm>
            <a:off x="5554485" y="431601"/>
            <a:ext cx="5897966" cy="5994798"/>
          </a:xfrm>
          <a:prstGeom prst="rect">
            <a:avLst/>
          </a:prstGeom>
        </p:spPr>
      </p:pic>
    </p:spTree>
    <p:extLst>
      <p:ext uri="{BB962C8B-B14F-4D97-AF65-F5344CB8AC3E}">
        <p14:creationId xmlns:p14="http://schemas.microsoft.com/office/powerpoint/2010/main" val="14709323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D1D1"/>
        </a:solidFill>
        <a:effectLst/>
      </p:bgPr>
    </p:bg>
    <p:spTree>
      <p:nvGrpSpPr>
        <p:cNvPr id="1" name="">
          <a:extLst>
            <a:ext uri="{FF2B5EF4-FFF2-40B4-BE49-F238E27FC236}">
              <a16:creationId xmlns:a16="http://schemas.microsoft.com/office/drawing/2014/main" id="{53AF45F3-81CF-1652-001C-A4E31CBBC0D0}"/>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118C5D8F-06D3-7FD2-8B12-480F92CB849F}"/>
              </a:ext>
            </a:extLst>
          </p:cNvPr>
          <p:cNvSpPr txBox="1"/>
          <p:nvPr/>
        </p:nvSpPr>
        <p:spPr>
          <a:xfrm>
            <a:off x="330717" y="505635"/>
            <a:ext cx="7562551" cy="584775"/>
          </a:xfrm>
          <a:prstGeom prst="rect">
            <a:avLst/>
          </a:prstGeom>
          <a:noFill/>
        </p:spPr>
        <p:txBody>
          <a:bodyPr wrap="square" rtlCol="0">
            <a:spAutoFit/>
          </a:bodyPr>
          <a:lstStyle/>
          <a:p>
            <a:r>
              <a:rPr lang="en-GB" sz="3200" b="1" dirty="0"/>
              <a:t>Typical Meteorological Year (TMY)</a:t>
            </a:r>
          </a:p>
        </p:txBody>
      </p:sp>
      <p:sp>
        <p:nvSpPr>
          <p:cNvPr id="5" name="TextBox 4">
            <a:extLst>
              <a:ext uri="{FF2B5EF4-FFF2-40B4-BE49-F238E27FC236}">
                <a16:creationId xmlns:a16="http://schemas.microsoft.com/office/drawing/2014/main" id="{DC7BEF01-59DB-000D-37C6-BB4520967683}"/>
              </a:ext>
            </a:extLst>
          </p:cNvPr>
          <p:cNvSpPr txBox="1"/>
          <p:nvPr/>
        </p:nvSpPr>
        <p:spPr>
          <a:xfrm>
            <a:off x="2314725" y="2151727"/>
            <a:ext cx="7562550" cy="2554545"/>
          </a:xfrm>
          <a:prstGeom prst="rect">
            <a:avLst/>
          </a:prstGeom>
          <a:noFill/>
        </p:spPr>
        <p:txBody>
          <a:bodyPr wrap="square" rtlCol="0">
            <a:spAutoFit/>
          </a:bodyPr>
          <a:lstStyle/>
          <a:p>
            <a:pPr algn="just"/>
            <a:r>
              <a:rPr lang="el-GR" sz="2000" dirty="0"/>
              <a:t>Για τον </a:t>
            </a:r>
            <a:r>
              <a:rPr lang="en-GB" sz="2000" dirty="0"/>
              <a:t>typical meteorological year, </a:t>
            </a:r>
            <a:r>
              <a:rPr lang="el-GR" sz="2000" dirty="0"/>
              <a:t>η διαδικασία που ακολουθούμε είναι ελαφρώς πιο περίπλοκη. Αρχικά, ξεκινώντας από τον μήνα Ιανουάριο, υπολογίζουμε για κάθε χρόνο την αθροιστική συνάρτηση κατανομής (</a:t>
            </a:r>
            <a:r>
              <a:rPr lang="en-GB" sz="2000" dirty="0"/>
              <a:t>cumulative distribution function – CDF) </a:t>
            </a:r>
            <a:r>
              <a:rPr lang="el-GR" sz="2000" dirty="0"/>
              <a:t>για τις τιμές όλου του μήνα οι οποίες ισούνται με </a:t>
            </a:r>
            <a:r>
              <a:rPr lang="en-GB" sz="2000" dirty="0"/>
              <a:t>31daysX24h</a:t>
            </a:r>
            <a:r>
              <a:rPr lang="el-GR" sz="2000" dirty="0"/>
              <a:t>.</a:t>
            </a:r>
            <a:r>
              <a:rPr lang="en-GB" sz="2000" dirty="0"/>
              <a:t> </a:t>
            </a:r>
            <a:r>
              <a:rPr lang="el-GR" sz="2000" dirty="0"/>
              <a:t>Μέσα από την διαδικασία αυτή θα προκύψουν 20 διαφορετικές </a:t>
            </a:r>
            <a:r>
              <a:rPr lang="en-GB" sz="2000" dirty="0"/>
              <a:t>CDF. </a:t>
            </a:r>
            <a:r>
              <a:rPr lang="el-GR" sz="2000" dirty="0"/>
              <a:t>Ενδεικτικά, στην επόμενη διαφάνεια παρουσιάζονται οι γραφικές αυτές παραστάσεις για την </a:t>
            </a:r>
            <a:r>
              <a:rPr lang="en-GB" sz="2000" dirty="0"/>
              <a:t>G</a:t>
            </a:r>
            <a:r>
              <a:rPr lang="el-GR" sz="2000" dirty="0"/>
              <a:t>ΗΙ για τον μήνα Ιανουάριο.</a:t>
            </a:r>
            <a:endParaRPr lang="en-GB" sz="2000" dirty="0"/>
          </a:p>
        </p:txBody>
      </p:sp>
    </p:spTree>
    <p:extLst>
      <p:ext uri="{BB962C8B-B14F-4D97-AF65-F5344CB8AC3E}">
        <p14:creationId xmlns:p14="http://schemas.microsoft.com/office/powerpoint/2010/main" val="2902440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D1D1"/>
        </a:solidFill>
        <a:effectLst/>
      </p:bgPr>
    </p:bg>
    <p:spTree>
      <p:nvGrpSpPr>
        <p:cNvPr id="1" name="">
          <a:extLst>
            <a:ext uri="{FF2B5EF4-FFF2-40B4-BE49-F238E27FC236}">
              <a16:creationId xmlns:a16="http://schemas.microsoft.com/office/drawing/2014/main" id="{D18705CC-B9A1-16BC-1793-7E83B915AB4B}"/>
            </a:ext>
          </a:extLst>
        </p:cNvPr>
        <p:cNvGrpSpPr/>
        <p:nvPr/>
      </p:nvGrpSpPr>
      <p:grpSpPr>
        <a:xfrm>
          <a:off x="0" y="0"/>
          <a:ext cx="0" cy="0"/>
          <a:chOff x="0" y="0"/>
          <a:chExt cx="0" cy="0"/>
        </a:xfrm>
      </p:grpSpPr>
      <p:pic>
        <p:nvPicPr>
          <p:cNvPr id="5" name="Picture 4" descr="A chart of a graph&#10;&#10;AI-generated content may be incorrect.">
            <a:extLst>
              <a:ext uri="{FF2B5EF4-FFF2-40B4-BE49-F238E27FC236}">
                <a16:creationId xmlns:a16="http://schemas.microsoft.com/office/drawing/2014/main" id="{9556CF73-FFA8-8798-8927-A9C1BB301E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9750" y="0"/>
            <a:ext cx="8572500" cy="6858000"/>
          </a:xfrm>
          <a:prstGeom prst="rect">
            <a:avLst/>
          </a:prstGeom>
        </p:spPr>
      </p:pic>
    </p:spTree>
    <p:extLst>
      <p:ext uri="{BB962C8B-B14F-4D97-AF65-F5344CB8AC3E}">
        <p14:creationId xmlns:p14="http://schemas.microsoft.com/office/powerpoint/2010/main" val="40569683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D1D1"/>
        </a:solidFill>
        <a:effectLst/>
      </p:bgPr>
    </p:bg>
    <p:spTree>
      <p:nvGrpSpPr>
        <p:cNvPr id="1" name="">
          <a:extLst>
            <a:ext uri="{FF2B5EF4-FFF2-40B4-BE49-F238E27FC236}">
              <a16:creationId xmlns:a16="http://schemas.microsoft.com/office/drawing/2014/main" id="{D111A606-731C-8225-08DB-C5EF5E5D3193}"/>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A0A3C6D8-EA0C-9A53-2756-298373FBA3AE}"/>
              </a:ext>
            </a:extLst>
          </p:cNvPr>
          <p:cNvSpPr txBox="1"/>
          <p:nvPr/>
        </p:nvSpPr>
        <p:spPr>
          <a:xfrm>
            <a:off x="8528787" y="1055455"/>
            <a:ext cx="3053613" cy="4575250"/>
          </a:xfrm>
          <a:prstGeom prst="rect">
            <a:avLst/>
          </a:prstGeom>
          <a:noFill/>
        </p:spPr>
        <p:txBody>
          <a:bodyPr wrap="square" rtlCol="0">
            <a:spAutoFit/>
          </a:bodyPr>
          <a:lstStyle/>
          <a:p>
            <a:pPr algn="just"/>
            <a:r>
              <a:rPr lang="el-GR" sz="2000" dirty="0"/>
              <a:t>Στην συνέχεια, παίρνουμε όλες αυτές τις αθροιστικές συναρτήσεις κατανομής και υπολογίζουμε την μέση </a:t>
            </a:r>
            <a:r>
              <a:rPr lang="en-GB" sz="2000" dirty="0"/>
              <a:t>CDF </a:t>
            </a:r>
            <a:r>
              <a:rPr lang="el-GR" sz="2000" dirty="0"/>
              <a:t>που προκύπτει για τα 20 χρόνια των μετρήσεων. Συνεχίζοντας με το ίδιο παράδειγμα, στην διπλανή εικόνα παρουσιάζεται η μέση αθροιστική συνάρτηση κατανομής για τον Ιανουάριο για την ολική ακτινοβολία.</a:t>
            </a:r>
            <a:endParaRPr lang="en-GB" sz="2000" dirty="0"/>
          </a:p>
        </p:txBody>
      </p:sp>
      <p:pic>
        <p:nvPicPr>
          <p:cNvPr id="6" name="Picture 5" descr="A graph with a line&#10;&#10;AI-generated content may be incorrect.">
            <a:extLst>
              <a:ext uri="{FF2B5EF4-FFF2-40B4-BE49-F238E27FC236}">
                <a16:creationId xmlns:a16="http://schemas.microsoft.com/office/drawing/2014/main" id="{EA76E38B-3DDC-05E1-CB55-F3DAC44599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8570" y="1187670"/>
            <a:ext cx="7184699" cy="4310820"/>
          </a:xfrm>
          <a:prstGeom prst="rect">
            <a:avLst/>
          </a:prstGeom>
        </p:spPr>
      </p:pic>
    </p:spTree>
    <p:extLst>
      <p:ext uri="{BB962C8B-B14F-4D97-AF65-F5344CB8AC3E}">
        <p14:creationId xmlns:p14="http://schemas.microsoft.com/office/powerpoint/2010/main" val="36200898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D1D1"/>
        </a:solidFill>
        <a:effectLst/>
      </p:bgPr>
    </p:bg>
    <p:spTree>
      <p:nvGrpSpPr>
        <p:cNvPr id="1" name="">
          <a:extLst>
            <a:ext uri="{FF2B5EF4-FFF2-40B4-BE49-F238E27FC236}">
              <a16:creationId xmlns:a16="http://schemas.microsoft.com/office/drawing/2014/main" id="{8CF7E4DE-5DF0-7859-AAA5-9FA69AA51117}"/>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20D9261B-17C8-B8E7-93D1-08A11220DE94}"/>
              </a:ext>
            </a:extLst>
          </p:cNvPr>
          <p:cNvSpPr txBox="1"/>
          <p:nvPr/>
        </p:nvSpPr>
        <p:spPr>
          <a:xfrm>
            <a:off x="1169097" y="1843950"/>
            <a:ext cx="9853806" cy="3170099"/>
          </a:xfrm>
          <a:prstGeom prst="rect">
            <a:avLst/>
          </a:prstGeom>
          <a:noFill/>
        </p:spPr>
        <p:txBody>
          <a:bodyPr wrap="square" rtlCol="0">
            <a:spAutoFit/>
          </a:bodyPr>
          <a:lstStyle/>
          <a:p>
            <a:pPr algn="just"/>
            <a:r>
              <a:rPr lang="el-GR" sz="2000" dirty="0"/>
              <a:t>Τέλος, υπολογίζουμε την μέση διαφορά της καθεμίας από τις 20 </a:t>
            </a:r>
            <a:r>
              <a:rPr lang="en-GB" sz="2000" dirty="0"/>
              <a:t>CDFs </a:t>
            </a:r>
            <a:r>
              <a:rPr lang="el-GR" sz="2000" dirty="0"/>
              <a:t>από την μέση </a:t>
            </a:r>
            <a:r>
              <a:rPr lang="en-GB" sz="2000" dirty="0"/>
              <a:t>CDF </a:t>
            </a:r>
            <a:r>
              <a:rPr lang="el-GR" sz="2000" dirty="0"/>
              <a:t>και εκείνη η συνάρτηση για την οποία η διαφορά αυτή είναι η ελάχιστη, είναι η αντιπροσωπευτική </a:t>
            </a:r>
            <a:r>
              <a:rPr lang="en-GB" sz="2000" dirty="0"/>
              <a:t>CDF </a:t>
            </a:r>
            <a:r>
              <a:rPr lang="el-GR" sz="2000" dirty="0"/>
              <a:t>για τον μήνα αυτό. Συνεπώς, επαναλαμβάνοντας την διαδικασία για όλους τους μήνες του χρόνου, επιλέγουμε κάθε φορά τον μήνα εκείνο για τον οποίο η </a:t>
            </a:r>
            <a:r>
              <a:rPr lang="en-GB" sz="2000" dirty="0"/>
              <a:t>CDF </a:t>
            </a:r>
            <a:r>
              <a:rPr lang="el-GR" sz="2000" dirty="0"/>
              <a:t>εμφανίζει την ελάχιστη διαφορά σε σχέση με την μέση και έτσι «κατασκευάζουμε» τον </a:t>
            </a:r>
            <a:r>
              <a:rPr lang="en-GB" sz="2000" dirty="0"/>
              <a:t>typical meteorological year. </a:t>
            </a:r>
            <a:r>
              <a:rPr lang="el-GR" sz="2000" dirty="0"/>
              <a:t>Στις επόμενες δύο διαφάνειες εμφανίζονται τα αποτελέσματα αυτά τόσο για την </a:t>
            </a:r>
            <a:r>
              <a:rPr lang="en-GB" sz="2000" dirty="0"/>
              <a:t>GHI </a:t>
            </a:r>
            <a:r>
              <a:rPr lang="el-GR" sz="2000" dirty="0"/>
              <a:t>όσο και για την ΒΝΙ.</a:t>
            </a:r>
            <a:r>
              <a:rPr lang="en-GB" sz="2000" dirty="0"/>
              <a:t> </a:t>
            </a:r>
            <a:r>
              <a:rPr lang="el-GR" sz="2000" dirty="0"/>
              <a:t>Στις γραφικές παραστάσεις, αναγράφεται και ο χρόνος του έτους για τον οποίο ο κάθε μήνας είναι ο βέλτιστος και επίσης μαζί με την αντιπροσωπευτική </a:t>
            </a:r>
            <a:r>
              <a:rPr lang="en-GB" sz="2000" dirty="0"/>
              <a:t>CDF </a:t>
            </a:r>
            <a:r>
              <a:rPr lang="el-GR" sz="2000" dirty="0"/>
              <a:t>έχει τοποθετηθεί στο ίδιο διάγραμμα και η μέση </a:t>
            </a:r>
            <a:r>
              <a:rPr lang="en-GB" sz="2000" dirty="0"/>
              <a:t>CDF </a:t>
            </a:r>
            <a:r>
              <a:rPr lang="el-GR" sz="2000" dirty="0"/>
              <a:t>που έχει προκύψει από την επεξεργασία των δεδομένων.</a:t>
            </a:r>
            <a:endParaRPr lang="en-GB" sz="2000" dirty="0"/>
          </a:p>
        </p:txBody>
      </p:sp>
    </p:spTree>
    <p:extLst>
      <p:ext uri="{BB962C8B-B14F-4D97-AF65-F5344CB8AC3E}">
        <p14:creationId xmlns:p14="http://schemas.microsoft.com/office/powerpoint/2010/main" val="3008124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D1D1"/>
        </a:solidFill>
        <a:effectLst/>
      </p:bgPr>
    </p:bg>
    <p:spTree>
      <p:nvGrpSpPr>
        <p:cNvPr id="1" name="">
          <a:extLst>
            <a:ext uri="{FF2B5EF4-FFF2-40B4-BE49-F238E27FC236}">
              <a16:creationId xmlns:a16="http://schemas.microsoft.com/office/drawing/2014/main" id="{7699D74B-B168-8BEF-9B54-7F7D80000625}"/>
            </a:ext>
          </a:extLst>
        </p:cNvPr>
        <p:cNvGrpSpPr/>
        <p:nvPr/>
      </p:nvGrpSpPr>
      <p:grpSpPr>
        <a:xfrm>
          <a:off x="0" y="0"/>
          <a:ext cx="0" cy="0"/>
          <a:chOff x="0" y="0"/>
          <a:chExt cx="0" cy="0"/>
        </a:xfrm>
      </p:grpSpPr>
      <p:pic>
        <p:nvPicPr>
          <p:cNvPr id="5" name="Picture 4" descr="A graph of a graph&#10;&#10;AI-generated content may be incorrect.">
            <a:extLst>
              <a:ext uri="{FF2B5EF4-FFF2-40B4-BE49-F238E27FC236}">
                <a16:creationId xmlns:a16="http://schemas.microsoft.com/office/drawing/2014/main" id="{E5801FDE-887D-C50F-5EFA-1B9BAC7DBF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2500" y="0"/>
            <a:ext cx="10287000" cy="6858000"/>
          </a:xfrm>
          <a:prstGeom prst="rect">
            <a:avLst/>
          </a:prstGeom>
        </p:spPr>
      </p:pic>
    </p:spTree>
    <p:extLst>
      <p:ext uri="{BB962C8B-B14F-4D97-AF65-F5344CB8AC3E}">
        <p14:creationId xmlns:p14="http://schemas.microsoft.com/office/powerpoint/2010/main" val="3911944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D1D1"/>
        </a:solidFill>
        <a:effectLst/>
      </p:bgPr>
    </p:bg>
    <p:spTree>
      <p:nvGrpSpPr>
        <p:cNvPr id="1" name="">
          <a:extLst>
            <a:ext uri="{FF2B5EF4-FFF2-40B4-BE49-F238E27FC236}">
              <a16:creationId xmlns:a16="http://schemas.microsoft.com/office/drawing/2014/main" id="{ECFD8648-9271-81B6-510F-C029BEB3C4B9}"/>
            </a:ext>
          </a:extLst>
        </p:cNvPr>
        <p:cNvGrpSpPr/>
        <p:nvPr/>
      </p:nvGrpSpPr>
      <p:grpSpPr>
        <a:xfrm>
          <a:off x="0" y="0"/>
          <a:ext cx="0" cy="0"/>
          <a:chOff x="0" y="0"/>
          <a:chExt cx="0" cy="0"/>
        </a:xfrm>
      </p:grpSpPr>
      <p:pic>
        <p:nvPicPr>
          <p:cNvPr id="5" name="Picture 4" descr="A graph of a graph&#10;&#10;AI-generated content may be incorrect.">
            <a:extLst>
              <a:ext uri="{FF2B5EF4-FFF2-40B4-BE49-F238E27FC236}">
                <a16:creationId xmlns:a16="http://schemas.microsoft.com/office/drawing/2014/main" id="{C1F3FE37-4BDE-97F6-995F-497D2392EA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2500" y="0"/>
            <a:ext cx="10287000" cy="6858000"/>
          </a:xfrm>
          <a:prstGeom prst="rect">
            <a:avLst/>
          </a:prstGeom>
        </p:spPr>
      </p:pic>
    </p:spTree>
    <p:extLst>
      <p:ext uri="{BB962C8B-B14F-4D97-AF65-F5344CB8AC3E}">
        <p14:creationId xmlns:p14="http://schemas.microsoft.com/office/powerpoint/2010/main" val="1110947844"/>
      </p:ext>
    </p:extLst>
  </p:cSld>
  <p:clrMapOvr>
    <a:masterClrMapping/>
  </p:clrMapOvr>
</p:sld>
</file>

<file path=ppt/theme/theme1.xml><?xml version="1.0" encoding="utf-8"?>
<a:theme xmlns:a="http://schemas.openxmlformats.org/drawingml/2006/main" name="Office Theme">
  <a:themeElements>
    <a:clrScheme name="Paper">
      <a:dk1>
        <a:sysClr val="windowText" lastClr="000000"/>
      </a:dk1>
      <a:lt1>
        <a:sysClr val="window" lastClr="FFFFFF"/>
      </a:lt1>
      <a:dk2>
        <a:srgbClr val="444D26"/>
      </a:dk2>
      <a:lt2>
        <a:srgbClr val="FEFAC9"/>
      </a:lt2>
      <a:accent1>
        <a:srgbClr val="A5B592"/>
      </a:accent1>
      <a:accent2>
        <a:srgbClr val="F3A447"/>
      </a:accent2>
      <a:accent3>
        <a:srgbClr val="E7BC29"/>
      </a:accent3>
      <a:accent4>
        <a:srgbClr val="D092A7"/>
      </a:accent4>
      <a:accent5>
        <a:srgbClr val="9C85C0"/>
      </a:accent5>
      <a:accent6>
        <a:srgbClr val="809EC2"/>
      </a:accent6>
      <a:hlink>
        <a:srgbClr val="8E58B6"/>
      </a:hlink>
      <a:folHlink>
        <a:srgbClr val="7F6F6F"/>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97E0A228-C590-4D20-B05F-A6BF04A0544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315</TotalTime>
  <Words>1168</Words>
  <Application>Microsoft Office PowerPoint</Application>
  <PresentationFormat>Widescreen</PresentationFormat>
  <Paragraphs>69</Paragraphs>
  <Slides>28</Slides>
  <Notes>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28</vt:i4>
      </vt:variant>
    </vt:vector>
  </HeadingPairs>
  <TitlesOfParts>
    <vt:vector size="32" baseType="lpstr">
      <vt:lpstr>Aptos</vt:lpstr>
      <vt:lpstr>Aptos Display</vt:lpstr>
      <vt:lpstr>Arial</vt:lpstr>
      <vt:lpstr>Office Theme</vt:lpstr>
      <vt:lpstr>Average and Typical Meteorological Year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ΚΑΪΡΑΚΤΙΔΗ ΚΩΝΣΤΑΝΤΙΝΑ</dc:creator>
  <cp:lastModifiedBy>ΚΑΪΡΑΚΤΙΔΗ ΚΩΝΣΤΑΝΤΙΝΑ</cp:lastModifiedBy>
  <cp:revision>28</cp:revision>
  <dcterms:created xsi:type="dcterms:W3CDTF">2025-05-06T16:29:22Z</dcterms:created>
  <dcterms:modified xsi:type="dcterms:W3CDTF">2025-05-15T05:51:08Z</dcterms:modified>
</cp:coreProperties>
</file>